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85" r:id="rId3"/>
    <p:sldId id="286" r:id="rId4"/>
    <p:sldId id="282" r:id="rId5"/>
    <p:sldId id="280" r:id="rId6"/>
    <p:sldId id="287" r:id="rId7"/>
    <p:sldId id="281" r:id="rId8"/>
    <p:sldId id="264" r:id="rId9"/>
    <p:sldId id="278" r:id="rId10"/>
    <p:sldId id="279" r:id="rId11"/>
    <p:sldId id="277" r:id="rId12"/>
    <p:sldId id="265" r:id="rId13"/>
    <p:sldId id="283" r:id="rId14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D:\DPTO.%20ESTUDIOS%20ECONOMICOS\PRESENTACIONES%20ECON&#211;MICAS%20-%20AREQUIPA\15.%202014%20Marzo%20-%20Presentaci&#243;n%20Alumnos%20de%20la%20UP\Cuadros%20y%20Gr&#225;ficos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E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4775097812089071E-2"/>
          <c:y val="2.5042425169108443E-2"/>
          <c:w val="0.93526937256782161"/>
          <c:h val="0.7015071702842916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effectLst/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lang="es-PE" sz="1200" b="1" i="1">
                      <a:solidFill>
                        <a:srgbClr val="0070C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s-P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es-PE" sz="1000" b="1" i="1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'Obras por Impuestos'!$C$5:$C$20</c:f>
              <c:strCache>
                <c:ptCount val="16"/>
                <c:pt idx="0">
                  <c:v>Arequipa</c:v>
                </c:pt>
                <c:pt idx="1">
                  <c:v>Moquegua</c:v>
                </c:pt>
                <c:pt idx="2">
                  <c:v>Tacna</c:v>
                </c:pt>
                <c:pt idx="3">
                  <c:v>La Libertad</c:v>
                </c:pt>
                <c:pt idx="4">
                  <c:v>Pasco</c:v>
                </c:pt>
                <c:pt idx="5">
                  <c:v>Piura</c:v>
                </c:pt>
                <c:pt idx="6">
                  <c:v>Ancash</c:v>
                </c:pt>
                <c:pt idx="7">
                  <c:v>Puno</c:v>
                </c:pt>
                <c:pt idx="8">
                  <c:v>Lima</c:v>
                </c:pt>
                <c:pt idx="9">
                  <c:v>Junín</c:v>
                </c:pt>
                <c:pt idx="10">
                  <c:v>Cusco</c:v>
                </c:pt>
                <c:pt idx="11">
                  <c:v>Ica</c:v>
                </c:pt>
                <c:pt idx="12">
                  <c:v>Cajamarca</c:v>
                </c:pt>
                <c:pt idx="13">
                  <c:v>Loreto</c:v>
                </c:pt>
                <c:pt idx="14">
                  <c:v>Huancavelica</c:v>
                </c:pt>
                <c:pt idx="15">
                  <c:v>Madre de Dios</c:v>
                </c:pt>
              </c:strCache>
            </c:strRef>
          </c:cat>
          <c:val>
            <c:numRef>
              <c:f>'Obras por Impuestos'!$D$5:$D$20</c:f>
              <c:numCache>
                <c:formatCode>General</c:formatCode>
                <c:ptCount val="16"/>
                <c:pt idx="0">
                  <c:v>379.2</c:v>
                </c:pt>
                <c:pt idx="1">
                  <c:v>151.5</c:v>
                </c:pt>
                <c:pt idx="2">
                  <c:v>141.5</c:v>
                </c:pt>
                <c:pt idx="3">
                  <c:v>122.3</c:v>
                </c:pt>
                <c:pt idx="4">
                  <c:v>109.4</c:v>
                </c:pt>
                <c:pt idx="5">
                  <c:v>106.9</c:v>
                </c:pt>
                <c:pt idx="6">
                  <c:v>113</c:v>
                </c:pt>
                <c:pt idx="7">
                  <c:v>88.2</c:v>
                </c:pt>
                <c:pt idx="8">
                  <c:v>92</c:v>
                </c:pt>
                <c:pt idx="9">
                  <c:v>65.5</c:v>
                </c:pt>
                <c:pt idx="10">
                  <c:v>41.5</c:v>
                </c:pt>
                <c:pt idx="11">
                  <c:v>33.6</c:v>
                </c:pt>
                <c:pt idx="12">
                  <c:v>30.7</c:v>
                </c:pt>
                <c:pt idx="13">
                  <c:v>10.200000000000001</c:v>
                </c:pt>
                <c:pt idx="14">
                  <c:v>7.9</c:v>
                </c:pt>
                <c:pt idx="15">
                  <c:v>4.2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796160"/>
        <c:axId val="38425088"/>
      </c:barChart>
      <c:catAx>
        <c:axId val="407961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PE" sz="12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s-PE"/>
          </a:p>
        </c:txPr>
        <c:crossAx val="38425088"/>
        <c:crosses val="autoZero"/>
        <c:auto val="1"/>
        <c:lblAlgn val="ctr"/>
        <c:lblOffset val="100"/>
        <c:noMultiLvlLbl val="0"/>
      </c:catAx>
      <c:valAx>
        <c:axId val="384250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s-PE" sz="14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s-PE"/>
          </a:p>
        </c:txPr>
        <c:crossAx val="4079616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0.5323</cdr:x>
      <cdr:y>0.03846</cdr:y>
    </cdr:from>
    <cdr:to>
      <cdr:x>0.85238</cdr:x>
      <cdr:y>0.30377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4550502" y="142870"/>
          <a:ext cx="2736304" cy="985568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>
            <a:lumMod val="65000"/>
          </a:sysClr>
        </a:solidFill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es-PE"/>
          </a:defPPr>
          <a:lvl1pPr algn="l" defTabSz="957263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ysClr val="windowText" lastClr="000000"/>
              </a:solidFill>
              <a:latin typeface="Arial" charset="0"/>
              <a:cs typeface="Arial" charset="0"/>
            </a:defRPr>
          </a:lvl1pPr>
          <a:lvl2pPr marL="477838" indent="-20638" algn="l" defTabSz="957263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ysClr val="windowText" lastClr="000000"/>
              </a:solidFill>
              <a:latin typeface="Arial" charset="0"/>
              <a:cs typeface="Arial" charset="0"/>
            </a:defRPr>
          </a:lvl2pPr>
          <a:lvl3pPr marL="957263" indent="-42863" algn="l" defTabSz="957263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ysClr val="windowText" lastClr="000000"/>
              </a:solidFill>
              <a:latin typeface="Arial" charset="0"/>
              <a:cs typeface="Arial" charset="0"/>
            </a:defRPr>
          </a:lvl3pPr>
          <a:lvl4pPr marL="1436688" indent="-65088" algn="l" defTabSz="957263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ysClr val="windowText" lastClr="000000"/>
              </a:solidFill>
              <a:latin typeface="Arial" charset="0"/>
              <a:cs typeface="Arial" charset="0"/>
            </a:defRPr>
          </a:lvl4pPr>
          <a:lvl5pPr marL="1914525" indent="-85725" algn="l" defTabSz="957263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ysClr val="windowText" lastClr="000000"/>
              </a:solidFill>
              <a:latin typeface="Arial" charset="0"/>
              <a:cs typeface="Arial" charset="0"/>
            </a:defRPr>
          </a:lvl5pPr>
          <a:lvl6pPr marL="2286000" algn="l" defTabSz="914400" rtl="0" eaLnBrk="1" latinLnBrk="0" hangingPunct="1">
            <a:defRPr sz="1900" kern="1200">
              <a:solidFill>
                <a:sysClr val="windowText" lastClr="000000"/>
              </a:solidFill>
              <a:latin typeface="Arial" charset="0"/>
              <a:cs typeface="Arial" charset="0"/>
            </a:defRPr>
          </a:lvl6pPr>
          <a:lvl7pPr marL="2743200" algn="l" defTabSz="914400" rtl="0" eaLnBrk="1" latinLnBrk="0" hangingPunct="1">
            <a:defRPr sz="1900" kern="1200">
              <a:solidFill>
                <a:sysClr val="windowText" lastClr="000000"/>
              </a:solidFill>
              <a:latin typeface="Arial" charset="0"/>
              <a:cs typeface="Arial" charset="0"/>
            </a:defRPr>
          </a:lvl7pPr>
          <a:lvl8pPr marL="3200400" algn="l" defTabSz="914400" rtl="0" eaLnBrk="1" latinLnBrk="0" hangingPunct="1">
            <a:defRPr sz="1900" kern="1200">
              <a:solidFill>
                <a:sysClr val="windowText" lastClr="000000"/>
              </a:solidFill>
              <a:latin typeface="Arial" charset="0"/>
              <a:cs typeface="Arial" charset="0"/>
            </a:defRPr>
          </a:lvl8pPr>
          <a:lvl9pPr marL="3657600" algn="l" defTabSz="914400" rtl="0" eaLnBrk="1" latinLnBrk="0" hangingPunct="1">
            <a:defRPr sz="1900" kern="1200">
              <a:solidFill>
                <a:sysClr val="windowText" lastClr="000000"/>
              </a:solidFill>
              <a:latin typeface="Arial" charset="0"/>
              <a:cs typeface="Arial" charset="0"/>
            </a:defRPr>
          </a:lvl9pPr>
        </a:lstStyle>
        <a:p xmlns:a="http://schemas.openxmlformats.org/drawingml/2006/main">
          <a:pPr algn="ctr"/>
          <a:r>
            <a:rPr lang="es-ES" sz="1400" b="1" i="1" dirty="0" smtClean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MONTO TOTAL DE PROYECTOS EJECUTADOS A NIVEL NACIONAL:</a:t>
          </a:r>
        </a:p>
        <a:p xmlns:a="http://schemas.openxmlformats.org/drawingml/2006/main">
          <a:pPr algn="ctr"/>
          <a:r>
            <a:rPr lang="es-ES" sz="1400" b="1" i="1" dirty="0" smtClean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S/. 1 497.5 MILLONES</a:t>
          </a:r>
          <a:endParaRPr lang="es-ES" sz="1400" b="1" i="1" dirty="0">
            <a:solidFill>
              <a:sysClr val="window" lastClr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E73B7-9E05-472E-865C-BC79BCD2FC75}" type="datetimeFigureOut">
              <a:rPr lang="es-PE" smtClean="0"/>
              <a:t>30/11/2015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97F44-766E-46F7-A188-48695134872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11610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397000" y="641350"/>
            <a:ext cx="4279900" cy="3211513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3884123" y="8685416"/>
            <a:ext cx="2972280" cy="457126"/>
          </a:xfrm>
          <a:prstGeom prst="rect">
            <a:avLst/>
          </a:prstGeom>
        </p:spPr>
        <p:txBody>
          <a:bodyPr lIns="91409" tIns="45704" rIns="91409" bIns="45704"/>
          <a:lstStyle/>
          <a:p>
            <a:fld id="{76821EA3-AE04-4A21-97F9-0148E431FC38}" type="slidenum">
              <a:rPr lang="es-PE" smtClean="0">
                <a:solidFill>
                  <a:prstClr val="black"/>
                </a:solidFill>
                <a:latin typeface="Calibri"/>
              </a:rPr>
              <a:pPr/>
              <a:t>7</a:t>
            </a:fld>
            <a:endParaRPr lang="es-PE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240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3884614" y="8685213"/>
            <a:ext cx="2971800" cy="457199"/>
          </a:xfrm>
          <a:prstGeom prst="rect">
            <a:avLst/>
          </a:prstGeom>
        </p:spPr>
        <p:txBody>
          <a:bodyPr/>
          <a:lstStyle/>
          <a:p>
            <a:fld id="{37D44C75-A3F3-40CA-B910-9B314F420A1C}" type="slidenum">
              <a:rPr lang="es-PE" smtClean="0"/>
              <a:pPr/>
              <a:t>9</a:t>
            </a:fld>
            <a:endParaRPr lang="es-P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1340-72DF-4633-9A97-DF1FA87429CD}" type="datetimeFigureOut">
              <a:rPr lang="es-PE" smtClean="0"/>
              <a:t>30/11/2015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177-7472-48C3-8C55-B902C3DE6AC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1340-72DF-4633-9A97-DF1FA87429CD}" type="datetimeFigureOut">
              <a:rPr lang="es-PE" smtClean="0"/>
              <a:t>30/11/2015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177-7472-48C3-8C55-B902C3DE6AC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1340-72DF-4633-9A97-DF1FA87429CD}" type="datetimeFigureOut">
              <a:rPr lang="es-PE" smtClean="0"/>
              <a:t>30/11/2015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177-7472-48C3-8C55-B902C3DE6AC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1340-72DF-4633-9A97-DF1FA87429CD}" type="datetimeFigureOut">
              <a:rPr lang="es-PE" smtClean="0"/>
              <a:t>30/11/2015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177-7472-48C3-8C55-B902C3DE6AC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1340-72DF-4633-9A97-DF1FA87429CD}" type="datetimeFigureOut">
              <a:rPr lang="es-PE" smtClean="0"/>
              <a:t>30/11/2015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177-7472-48C3-8C55-B902C3DE6AC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1340-72DF-4633-9A97-DF1FA87429CD}" type="datetimeFigureOut">
              <a:rPr lang="es-PE" smtClean="0"/>
              <a:t>30/11/2015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177-7472-48C3-8C55-B902C3DE6AC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1340-72DF-4633-9A97-DF1FA87429CD}" type="datetimeFigureOut">
              <a:rPr lang="es-PE" smtClean="0"/>
              <a:t>30/11/2015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177-7472-48C3-8C55-B902C3DE6AC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1340-72DF-4633-9A97-DF1FA87429CD}" type="datetimeFigureOut">
              <a:rPr lang="es-PE" smtClean="0"/>
              <a:t>30/11/2015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177-7472-48C3-8C55-B902C3DE6AC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1340-72DF-4633-9A97-DF1FA87429CD}" type="datetimeFigureOut">
              <a:rPr lang="es-PE" smtClean="0"/>
              <a:t>30/11/2015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177-7472-48C3-8C55-B902C3DE6AC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1340-72DF-4633-9A97-DF1FA87429CD}" type="datetimeFigureOut">
              <a:rPr lang="es-PE" smtClean="0"/>
              <a:t>30/11/2015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177-7472-48C3-8C55-B902C3DE6AC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91340-72DF-4633-9A97-DF1FA87429CD}" type="datetimeFigureOut">
              <a:rPr lang="es-PE" smtClean="0"/>
              <a:t>30/11/2015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177-7472-48C3-8C55-B902C3DE6AC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91340-72DF-4633-9A97-DF1FA87429CD}" type="datetimeFigureOut">
              <a:rPr lang="es-PE" smtClean="0"/>
              <a:t>30/11/2015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56177-7472-48C3-8C55-B902C3DE6AC6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08912" cy="1470025"/>
          </a:xfrm>
        </p:spPr>
        <p:txBody>
          <a:bodyPr>
            <a:noAutofit/>
          </a:bodyPr>
          <a:lstStyle/>
          <a:p>
            <a:r>
              <a:rPr lang="es-PE" sz="3200" b="1" dirty="0" smtClean="0">
                <a:solidFill>
                  <a:schemeClr val="tx2"/>
                </a:solidFill>
              </a:rPr>
              <a:t>“EDUCACIÓN: UN RETO PARA LA EXCELENCIA”</a:t>
            </a:r>
            <a:r>
              <a:rPr lang="es-PE" sz="3200" dirty="0" smtClean="0"/>
              <a:t/>
            </a:r>
            <a:br>
              <a:rPr lang="es-PE" sz="3200" dirty="0" smtClean="0"/>
            </a:br>
            <a:endParaRPr lang="es-PE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4294967295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lIns="82296" tIns="41148" rIns="82296" bIns="41148">
            <a:normAutofit fontScale="62500" lnSpcReduction="20000"/>
          </a:bodyPr>
          <a:lstStyle/>
          <a:p>
            <a:pPr algn="ctr">
              <a:buNone/>
            </a:pPr>
            <a:r>
              <a:rPr lang="es-PE" b="1" dirty="0"/>
              <a:t>José Nicanor Gonzales Quijano</a:t>
            </a:r>
          </a:p>
          <a:p>
            <a:pPr algn="ctr">
              <a:buNone/>
            </a:pPr>
            <a:r>
              <a:rPr lang="es-PE" b="1" dirty="0" smtClean="0"/>
              <a:t>Decano</a:t>
            </a:r>
          </a:p>
          <a:p>
            <a:pPr algn="ctr">
              <a:buNone/>
            </a:pPr>
            <a:r>
              <a:rPr lang="es-PE" b="1" dirty="0" smtClean="0"/>
              <a:t>Escuela </a:t>
            </a:r>
            <a:r>
              <a:rPr lang="es-PE" b="1" dirty="0"/>
              <a:t>de Postgrado USIL</a:t>
            </a:r>
          </a:p>
          <a:p>
            <a:pPr algn="ctr">
              <a:buNone/>
            </a:pPr>
            <a:endParaRPr lang="es-PE" sz="2500" dirty="0"/>
          </a:p>
          <a:p>
            <a:pPr algn="ctr">
              <a:buNone/>
            </a:pPr>
            <a:r>
              <a:rPr lang="es-PE" sz="2500" dirty="0"/>
              <a:t>Foro Obras por Impuestos</a:t>
            </a:r>
          </a:p>
          <a:p>
            <a:pPr algn="ctr">
              <a:buNone/>
            </a:pPr>
            <a:r>
              <a:rPr lang="es-PE" sz="2500" dirty="0"/>
              <a:t>Miraflores, 1º de Diciembre de 2015</a:t>
            </a:r>
          </a:p>
        </p:txBody>
      </p:sp>
      <p:pic>
        <p:nvPicPr>
          <p:cNvPr id="4" name="3 Imagen" descr="http://scs.com.pe/wp-content/uploads/2014/10/noticia62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555776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648072"/>
          </a:xfrm>
        </p:spPr>
        <p:txBody>
          <a:bodyPr>
            <a:normAutofit/>
          </a:bodyPr>
          <a:lstStyle/>
          <a:p>
            <a:r>
              <a:rPr lang="es-PE" sz="2800" b="1" dirty="0" smtClean="0">
                <a:solidFill>
                  <a:schemeClr val="tx2"/>
                </a:solidFill>
              </a:rPr>
              <a:t>CARTERA </a:t>
            </a:r>
            <a:r>
              <a:rPr lang="es-PE" sz="2800" b="1" dirty="0" err="1" smtClean="0">
                <a:solidFill>
                  <a:schemeClr val="tx2"/>
                </a:solidFill>
              </a:rPr>
              <a:t>OxI</a:t>
            </a:r>
            <a:r>
              <a:rPr lang="es-PE" sz="2800" b="1" dirty="0" smtClean="0">
                <a:solidFill>
                  <a:schemeClr val="tx2"/>
                </a:solidFill>
              </a:rPr>
              <a:t> DEL MINEDU</a:t>
            </a:r>
            <a:endParaRPr lang="es-PE" sz="2800" b="1" dirty="0">
              <a:solidFill>
                <a:schemeClr val="tx2"/>
              </a:solidFill>
            </a:endParaRPr>
          </a:p>
        </p:txBody>
      </p:sp>
      <p:pic>
        <p:nvPicPr>
          <p:cNvPr id="4" name="3 Marcador de contenido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2" y="1916832"/>
            <a:ext cx="8640959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http://scs.com.pe/wp-content/uploads/2014/10/noticia62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67744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11 Forma"/>
          <p:cNvCxnSpPr>
            <a:stCxn id="42" idx="2"/>
          </p:cNvCxnSpPr>
          <p:nvPr/>
        </p:nvCxnSpPr>
        <p:spPr>
          <a:xfrm rot="16200000" flipH="1">
            <a:off x="1043608" y="1844824"/>
            <a:ext cx="2160240" cy="1872208"/>
          </a:xfrm>
          <a:prstGeom prst="bentConnector3">
            <a:avLst>
              <a:gd name="adj1" fmla="val 99962"/>
            </a:avLst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4 Cruz"/>
          <p:cNvSpPr/>
          <p:nvPr/>
        </p:nvSpPr>
        <p:spPr>
          <a:xfrm>
            <a:off x="3059832" y="1916832"/>
            <a:ext cx="2736304" cy="2592288"/>
          </a:xfrm>
          <a:prstGeom prst="plus">
            <a:avLst>
              <a:gd name="adj" fmla="val 14591"/>
            </a:avLst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b="1" dirty="0" smtClean="0">
                <a:solidFill>
                  <a:schemeClr val="tx1"/>
                </a:solidFill>
              </a:rPr>
              <a:t>Titulización</a:t>
            </a:r>
          </a:p>
          <a:p>
            <a:pPr algn="ctr"/>
            <a:endParaRPr lang="es-PE" sz="6600" dirty="0" smtClean="0">
              <a:solidFill>
                <a:schemeClr val="tx1"/>
              </a:solidFill>
            </a:endParaRPr>
          </a:p>
          <a:p>
            <a:pPr algn="ctr"/>
            <a:r>
              <a:rPr lang="es-PE" sz="2400" b="1" dirty="0" smtClean="0">
                <a:solidFill>
                  <a:schemeClr val="tx1"/>
                </a:solidFill>
              </a:rPr>
              <a:t>Fideicomiso Titulización</a:t>
            </a:r>
            <a:endParaRPr lang="es-PE" sz="2400" b="1" dirty="0">
              <a:solidFill>
                <a:schemeClr val="tx1"/>
              </a:solidFill>
            </a:endParaRPr>
          </a:p>
        </p:txBody>
      </p: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107504" y="1916832"/>
            <a:ext cx="2304256" cy="1077218"/>
          </a:xfrm>
          <a:prstGeom prst="rect">
            <a:avLst/>
          </a:prstGeom>
          <a:solidFill>
            <a:schemeClr val="accent1">
              <a:lumMod val="90000"/>
            </a:schemeClr>
          </a:solidFill>
          <a:ln w="3175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s-PE" sz="1600" b="1" dirty="0" smtClean="0">
                <a:ln w="3175">
                  <a:noFill/>
                </a:ln>
                <a:solidFill>
                  <a:srgbClr val="000000"/>
                </a:solidFill>
                <a:latin typeface="+mn-lt"/>
                <a:cs typeface="Calibri" pitchFamily="34" charset="0"/>
              </a:rPr>
              <a:t>Transferencia  mensual  de hasta 20% de Recursos Determinados de GSN</a:t>
            </a:r>
          </a:p>
        </p:txBody>
      </p:sp>
      <p:sp>
        <p:nvSpPr>
          <p:cNvPr id="14" name="Rectangle 32"/>
          <p:cNvSpPr>
            <a:spLocks noChangeArrowheads="1"/>
          </p:cNvSpPr>
          <p:nvPr/>
        </p:nvSpPr>
        <p:spPr bwMode="auto">
          <a:xfrm>
            <a:off x="323528" y="4653136"/>
            <a:ext cx="2160240" cy="1600200"/>
          </a:xfrm>
          <a:prstGeom prst="rect">
            <a:avLst/>
          </a:prstGeom>
          <a:solidFill>
            <a:schemeClr val="accent1">
              <a:lumMod val="90000"/>
            </a:schemeClr>
          </a:solidFill>
          <a:ln w="6350" algn="ctr">
            <a:solidFill>
              <a:schemeClr val="bg2"/>
            </a:solidFill>
            <a:round/>
            <a:headEnd/>
            <a:tailEnd/>
          </a:ln>
        </p:spPr>
        <p:txBody>
          <a:bodyPr lIns="45720" rIns="45720" anchor="ctr"/>
          <a:lstStyle/>
          <a:p>
            <a:pPr algn="ctr"/>
            <a:r>
              <a:rPr lang="en-US" sz="1600" b="1" dirty="0" err="1" smtClean="0">
                <a:latin typeface="+mn-lt"/>
              </a:rPr>
              <a:t>Cesión</a:t>
            </a:r>
            <a:r>
              <a:rPr lang="en-US" sz="1600" b="1" dirty="0" smtClean="0">
                <a:latin typeface="+mn-lt"/>
              </a:rPr>
              <a:t> de </a:t>
            </a:r>
            <a:r>
              <a:rPr lang="en-US" sz="1600" b="1" dirty="0" err="1" smtClean="0">
                <a:latin typeface="+mn-lt"/>
              </a:rPr>
              <a:t>Flujos</a:t>
            </a:r>
            <a:r>
              <a:rPr lang="en-US" sz="1600" b="1" dirty="0" smtClean="0">
                <a:latin typeface="+mn-lt"/>
              </a:rPr>
              <a:t> de </a:t>
            </a:r>
            <a:r>
              <a:rPr lang="en-US" sz="1600" b="1" dirty="0" err="1" smtClean="0">
                <a:latin typeface="+mn-lt"/>
              </a:rPr>
              <a:t>Recursos</a:t>
            </a:r>
            <a:r>
              <a:rPr lang="en-US" sz="1600" b="1" dirty="0" smtClean="0">
                <a:latin typeface="+mn-lt"/>
              </a:rPr>
              <a:t> </a:t>
            </a:r>
            <a:r>
              <a:rPr lang="en-US" sz="1600" b="1" dirty="0" err="1" smtClean="0">
                <a:latin typeface="+mn-lt"/>
              </a:rPr>
              <a:t>Determinados</a:t>
            </a:r>
            <a:r>
              <a:rPr lang="en-US" sz="1600" b="1" dirty="0" smtClean="0">
                <a:latin typeface="+mn-lt"/>
              </a:rPr>
              <a:t> de GSN a </a:t>
            </a:r>
            <a:r>
              <a:rPr lang="en-US" sz="1600" b="1" dirty="0">
                <a:latin typeface="+mn-lt"/>
              </a:rPr>
              <a:t>Fideicomiso de </a:t>
            </a:r>
            <a:r>
              <a:rPr lang="en-US" sz="1600" b="1" dirty="0" err="1" smtClean="0">
                <a:latin typeface="+mn-lt"/>
              </a:rPr>
              <a:t>Titulización</a:t>
            </a:r>
            <a:endParaRPr lang="en-US" sz="1600" b="1" dirty="0">
              <a:latin typeface="+mn-lt"/>
            </a:endParaRPr>
          </a:p>
        </p:txBody>
      </p:sp>
      <p:cxnSp>
        <p:nvCxnSpPr>
          <p:cNvPr id="17" name="16 Forma"/>
          <p:cNvCxnSpPr>
            <a:stCxn id="14" idx="3"/>
          </p:cNvCxnSpPr>
          <p:nvPr/>
        </p:nvCxnSpPr>
        <p:spPr>
          <a:xfrm flipV="1">
            <a:off x="2483768" y="4221088"/>
            <a:ext cx="792088" cy="1232148"/>
          </a:xfrm>
          <a:prstGeom prst="bentConnector2">
            <a:avLst/>
          </a:prstGeom>
          <a:ln>
            <a:solidFill>
              <a:srgbClr val="C00000"/>
            </a:solidFill>
            <a:prstDash val="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30"/>
          <p:cNvSpPr>
            <a:spLocks noChangeArrowheads="1"/>
          </p:cNvSpPr>
          <p:nvPr/>
        </p:nvSpPr>
        <p:spPr bwMode="auto">
          <a:xfrm>
            <a:off x="4355976" y="5157192"/>
            <a:ext cx="4464496" cy="1368152"/>
          </a:xfrm>
          <a:prstGeom prst="rect">
            <a:avLst/>
          </a:prstGeom>
          <a:solidFill>
            <a:schemeClr val="accent1">
              <a:lumMod val="90000"/>
            </a:schemeClr>
          </a:solidFill>
          <a:ln w="6350" algn="ctr">
            <a:solidFill>
              <a:schemeClr val="bg2"/>
            </a:solidFill>
            <a:round/>
            <a:headEnd/>
            <a:tailEnd/>
          </a:ln>
        </p:spPr>
        <p:txBody>
          <a:bodyPr lIns="45720" rIns="45720" anchor="t" anchorCtr="0"/>
          <a:lstStyle/>
          <a:p>
            <a:pPr algn="just"/>
            <a:r>
              <a:rPr lang="es-PE" sz="1600" b="1" dirty="0" smtClean="0">
                <a:latin typeface="+mn-lt"/>
              </a:rPr>
              <a:t>GSN reciben financiamiento vía </a:t>
            </a:r>
            <a:r>
              <a:rPr lang="es-PE" sz="1600" b="1" dirty="0" err="1" smtClean="0">
                <a:latin typeface="+mn-lt"/>
              </a:rPr>
              <a:t>Cofide</a:t>
            </a:r>
            <a:r>
              <a:rPr lang="es-PE" sz="1600" b="1" dirty="0" smtClean="0">
                <a:latin typeface="+mn-lt"/>
              </a:rPr>
              <a:t>/IFI para ejecución de proyectos según normas de contratación del Estado, informando al MEF y Contraloría en cumplimiento a la  normatividad vigente.</a:t>
            </a:r>
            <a:endParaRPr lang="en-US" sz="1600" b="1" dirty="0">
              <a:latin typeface="+mn-lt"/>
            </a:endParaRPr>
          </a:p>
        </p:txBody>
      </p:sp>
      <p:cxnSp>
        <p:nvCxnSpPr>
          <p:cNvPr id="24" name="23 Forma"/>
          <p:cNvCxnSpPr>
            <a:stCxn id="5" idx="2"/>
          </p:cNvCxnSpPr>
          <p:nvPr/>
        </p:nvCxnSpPr>
        <p:spPr>
          <a:xfrm rot="16200000" flipH="1">
            <a:off x="5110820" y="3826284"/>
            <a:ext cx="290513" cy="1656184"/>
          </a:xfrm>
          <a:prstGeom prst="bentConnector2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7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77" t="12239" b="50727"/>
          <a:stretch/>
        </p:blipFill>
        <p:spPr bwMode="auto">
          <a:xfrm>
            <a:off x="7308304" y="1052736"/>
            <a:ext cx="1480691" cy="132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9" name="28 Forma"/>
          <p:cNvCxnSpPr>
            <a:endCxn id="27" idx="2"/>
          </p:cNvCxnSpPr>
          <p:nvPr/>
        </p:nvCxnSpPr>
        <p:spPr>
          <a:xfrm flipV="1">
            <a:off x="5796136" y="2379441"/>
            <a:ext cx="2252514" cy="473495"/>
          </a:xfrm>
          <a:prstGeom prst="bentConnector2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5868143" y="2420888"/>
            <a:ext cx="1943445" cy="307777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  <a:flatTx/>
          </a:bodyPr>
          <a:lstStyle>
            <a:defPPr>
              <a:defRPr lang="es-MX"/>
            </a:defPPr>
            <a:lvl1pPr algn="ctr">
              <a:spcBef>
                <a:spcPct val="50000"/>
              </a:spcBef>
              <a:defRPr sz="1400">
                <a:solidFill>
                  <a:schemeClr val="dk1"/>
                </a:solidFill>
                <a:latin typeface="Calibri" pitchFamily="34" charset="0"/>
                <a:cs typeface="Calibri" pitchFamily="34" charset="0"/>
              </a:defRPr>
            </a:lvl1pPr>
            <a:lvl2pPr marL="742950" indent="-285750" eaLnBrk="0" hangingPunct="0">
              <a:defRPr sz="2000">
                <a:solidFill>
                  <a:schemeClr val="dk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dk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dk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dk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dk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dk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dk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dk1"/>
                </a:solidFill>
                <a:latin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b="1" dirty="0" smtClean="0">
                <a:solidFill>
                  <a:srgbClr val="000000"/>
                </a:solidFill>
                <a:latin typeface="+mn-lt"/>
              </a:rPr>
              <a:t>Emite Bonos </a:t>
            </a:r>
            <a:r>
              <a:rPr lang="es-PE" b="1" dirty="0" err="1" smtClean="0">
                <a:solidFill>
                  <a:srgbClr val="000000"/>
                </a:solidFill>
                <a:latin typeface="+mn-lt"/>
              </a:rPr>
              <a:t>IncaTec</a:t>
            </a:r>
            <a:endParaRPr lang="es-PE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1" name="Text Box 19"/>
          <p:cNvSpPr txBox="1">
            <a:spLocks noChangeArrowheads="1"/>
          </p:cNvSpPr>
          <p:nvPr/>
        </p:nvSpPr>
        <p:spPr bwMode="auto">
          <a:xfrm>
            <a:off x="5868143" y="3306470"/>
            <a:ext cx="2283079" cy="307777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  <a:headEnd/>
            <a:tailEnd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es-PE" sz="1400" b="1" dirty="0" smtClean="0">
                <a:solidFill>
                  <a:srgbClr val="000000"/>
                </a:solidFill>
                <a:latin typeface="+mn-lt"/>
                <a:cs typeface="Calibri" pitchFamily="34" charset="0"/>
              </a:rPr>
              <a:t>Servicio Deuda - Cupón</a:t>
            </a:r>
            <a:endParaRPr lang="es-PE" sz="1400" b="1" dirty="0">
              <a:solidFill>
                <a:srgbClr val="000000"/>
              </a:solidFill>
              <a:latin typeface="+mn-lt"/>
              <a:cs typeface="Calibri" pitchFamily="34" charset="0"/>
            </a:endParaRPr>
          </a:p>
        </p:txBody>
      </p:sp>
      <p:pic>
        <p:nvPicPr>
          <p:cNvPr id="4100" name="Picture 4" descr="http://www.infoarequipa.com/wp-content/uploads/2011/08/contraloria-general-republica-peru.jpg"/>
          <p:cNvPicPr>
            <a:picLocks noChangeAspect="1" noChangeArrowheads="1"/>
          </p:cNvPicPr>
          <p:nvPr/>
        </p:nvPicPr>
        <p:blipFill>
          <a:blip r:embed="rId3" cstate="print"/>
          <a:srcRect b="53801"/>
          <a:stretch>
            <a:fillRect/>
          </a:stretch>
        </p:blipFill>
        <p:spPr bwMode="auto">
          <a:xfrm>
            <a:off x="6740435" y="6191794"/>
            <a:ext cx="2011680" cy="450182"/>
          </a:xfrm>
          <a:prstGeom prst="rect">
            <a:avLst/>
          </a:prstGeom>
          <a:noFill/>
        </p:spPr>
      </p:pic>
      <p:cxnSp>
        <p:nvCxnSpPr>
          <p:cNvPr id="41" name="40 Forma"/>
          <p:cNvCxnSpPr>
            <a:stCxn id="27" idx="1"/>
            <a:endCxn id="5" idx="0"/>
          </p:cNvCxnSpPr>
          <p:nvPr/>
        </p:nvCxnSpPr>
        <p:spPr>
          <a:xfrm rot="10800000" flipV="1">
            <a:off x="4427984" y="1716088"/>
            <a:ext cx="2880320" cy="200743"/>
          </a:xfrm>
          <a:prstGeom prst="bentConnector2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41 CuadroTexto"/>
          <p:cNvSpPr txBox="1"/>
          <p:nvPr/>
        </p:nvSpPr>
        <p:spPr>
          <a:xfrm>
            <a:off x="611560" y="1054477"/>
            <a:ext cx="1152128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sz="3600" dirty="0" smtClean="0"/>
              <a:t>MEF</a:t>
            </a:r>
            <a:endParaRPr lang="es-PE" sz="3600" dirty="0"/>
          </a:p>
        </p:txBody>
      </p:sp>
      <p:sp>
        <p:nvSpPr>
          <p:cNvPr id="44" name="Text Box 13"/>
          <p:cNvSpPr txBox="1">
            <a:spLocks noChangeArrowheads="1"/>
          </p:cNvSpPr>
          <p:nvPr/>
        </p:nvSpPr>
        <p:spPr bwMode="auto">
          <a:xfrm>
            <a:off x="4716015" y="1241753"/>
            <a:ext cx="1972167" cy="338554"/>
          </a:xfrm>
          <a:prstGeom prst="rect">
            <a:avLst/>
          </a:prstGeom>
          <a:solidFill>
            <a:srgbClr val="99CCE1"/>
          </a:solidFill>
          <a:ln>
            <a:solidFill>
              <a:srgbClr val="0070C0"/>
            </a:solidFill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  <a:flatTx/>
          </a:bodyPr>
          <a:lstStyle>
            <a:defPPr>
              <a:defRPr lang="es-MX"/>
            </a:defPPr>
            <a:lvl1pPr algn="ctr">
              <a:spcBef>
                <a:spcPct val="50000"/>
              </a:spcBef>
              <a:defRPr sz="1400">
                <a:solidFill>
                  <a:schemeClr val="dk1"/>
                </a:solidFill>
                <a:latin typeface="Calibri" pitchFamily="34" charset="0"/>
                <a:cs typeface="Calibri" pitchFamily="34" charset="0"/>
              </a:defRPr>
            </a:lvl1pPr>
            <a:lvl2pPr marL="742950" indent="-285750" eaLnBrk="0" hangingPunct="0">
              <a:defRPr sz="2000">
                <a:solidFill>
                  <a:schemeClr val="dk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dk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dk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dk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dk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dk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dk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dk1"/>
                </a:solidFill>
                <a:latin typeface="Arial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600" b="1" dirty="0" smtClean="0">
                <a:solidFill>
                  <a:srgbClr val="000000"/>
                </a:solidFill>
                <a:latin typeface="+mn-lt"/>
              </a:rPr>
              <a:t>Financiamiento</a:t>
            </a:r>
            <a:endParaRPr lang="es-PE" sz="16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2" name="51 Título"/>
          <p:cNvSpPr>
            <a:spLocks noGrp="1"/>
          </p:cNvSpPr>
          <p:nvPr>
            <p:ph type="title"/>
          </p:nvPr>
        </p:nvSpPr>
        <p:spPr>
          <a:xfrm>
            <a:off x="374848" y="692331"/>
            <a:ext cx="8229600" cy="216390"/>
          </a:xfrm>
        </p:spPr>
        <p:txBody>
          <a:bodyPr>
            <a:noAutofit/>
          </a:bodyPr>
          <a:lstStyle/>
          <a:p>
            <a:r>
              <a:rPr lang="es-PE" sz="1600" b="1" dirty="0" smtClean="0">
                <a:solidFill>
                  <a:schemeClr val="tx2"/>
                </a:solidFill>
              </a:rPr>
              <a:t>PROPUESTA DE FINANCIAMIENTO PARA GOBIERNOS SUBNACIONALES (GSN) </a:t>
            </a:r>
            <a:br>
              <a:rPr lang="es-PE" sz="1600" b="1" dirty="0" smtClean="0">
                <a:solidFill>
                  <a:schemeClr val="tx2"/>
                </a:solidFill>
              </a:rPr>
            </a:br>
            <a:r>
              <a:rPr lang="es-PE" sz="1600" b="1" dirty="0" smtClean="0">
                <a:solidFill>
                  <a:schemeClr val="tx2"/>
                </a:solidFill>
              </a:rPr>
              <a:t>VÍA BONOS DE INFRAESTRUCTURA DE CAPACITACIÓN TECNOLÓGICA (INCATEC)</a:t>
            </a:r>
            <a:endParaRPr lang="es-PE" sz="1600" b="1" dirty="0">
              <a:solidFill>
                <a:schemeClr val="tx2"/>
              </a:solidFill>
            </a:endParaRPr>
          </a:p>
        </p:txBody>
      </p:sp>
      <p:sp>
        <p:nvSpPr>
          <p:cNvPr id="53" name="52 Heptágono"/>
          <p:cNvSpPr/>
          <p:nvPr/>
        </p:nvSpPr>
        <p:spPr>
          <a:xfrm>
            <a:off x="5940152" y="1916832"/>
            <a:ext cx="432048" cy="432048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b="1" dirty="0" smtClean="0"/>
              <a:t>1</a:t>
            </a:r>
            <a:endParaRPr lang="es-PE" sz="2400" b="1" dirty="0"/>
          </a:p>
        </p:txBody>
      </p:sp>
      <p:sp>
        <p:nvSpPr>
          <p:cNvPr id="54" name="53 Heptágono"/>
          <p:cNvSpPr/>
          <p:nvPr/>
        </p:nvSpPr>
        <p:spPr>
          <a:xfrm>
            <a:off x="4211960" y="1196752"/>
            <a:ext cx="432048" cy="432048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b="1" dirty="0" smtClean="0"/>
              <a:t>2</a:t>
            </a:r>
            <a:endParaRPr lang="es-PE" sz="2400" b="1" dirty="0"/>
          </a:p>
        </p:txBody>
      </p:sp>
      <p:cxnSp>
        <p:nvCxnSpPr>
          <p:cNvPr id="59" name="58 Forma"/>
          <p:cNvCxnSpPr/>
          <p:nvPr/>
        </p:nvCxnSpPr>
        <p:spPr>
          <a:xfrm flipV="1">
            <a:off x="5796136" y="2348880"/>
            <a:ext cx="2736304" cy="1409600"/>
          </a:xfrm>
          <a:prstGeom prst="bentConnector3">
            <a:avLst>
              <a:gd name="adj1" fmla="val 99852"/>
            </a:avLst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61 Heptágono"/>
          <p:cNvSpPr/>
          <p:nvPr/>
        </p:nvSpPr>
        <p:spPr>
          <a:xfrm>
            <a:off x="3851920" y="4653136"/>
            <a:ext cx="432048" cy="432048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b="1" dirty="0" smtClean="0"/>
              <a:t>3</a:t>
            </a:r>
            <a:endParaRPr lang="es-PE" sz="2400" b="1" dirty="0"/>
          </a:p>
        </p:txBody>
      </p:sp>
      <p:sp>
        <p:nvSpPr>
          <p:cNvPr id="63" name="62 Heptágono"/>
          <p:cNvSpPr/>
          <p:nvPr/>
        </p:nvSpPr>
        <p:spPr>
          <a:xfrm>
            <a:off x="2555776" y="3212976"/>
            <a:ext cx="432048" cy="432048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b="1" dirty="0" smtClean="0"/>
              <a:t>4</a:t>
            </a:r>
            <a:endParaRPr lang="es-PE" sz="2400" b="1" dirty="0"/>
          </a:p>
        </p:txBody>
      </p:sp>
      <p:sp>
        <p:nvSpPr>
          <p:cNvPr id="64" name="63 Heptágono"/>
          <p:cNvSpPr/>
          <p:nvPr/>
        </p:nvSpPr>
        <p:spPr>
          <a:xfrm>
            <a:off x="5868144" y="3789040"/>
            <a:ext cx="432048" cy="432048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b="1" dirty="0" smtClean="0"/>
              <a:t>5</a:t>
            </a:r>
            <a:endParaRPr lang="es-PE" sz="2400" b="1" dirty="0"/>
          </a:p>
        </p:txBody>
      </p:sp>
      <p:pic>
        <p:nvPicPr>
          <p:cNvPr id="35" name="34 Imagen" descr="http://w5s.bnamericas.com/bnamericas/multimedia/11829.bmp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4046" y="4611189"/>
            <a:ext cx="1802674" cy="431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24 Imagen" descr="http://scs.com.pe/wp-content/uploads/2014/10/noticia629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475656" cy="548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8" grpId="0" animBg="1"/>
      <p:bldP spid="14" grpId="0" animBg="1"/>
      <p:bldP spid="18" grpId="0" animBg="1"/>
      <p:bldP spid="30" grpId="0" animBg="1"/>
      <p:bldP spid="31" grpId="0" animBg="1"/>
      <p:bldP spid="42" grpId="0" animBg="1"/>
      <p:bldP spid="44" grpId="0" animBg="1"/>
      <p:bldP spid="53" grpId="0" animBg="1"/>
      <p:bldP spid="54" grpId="0" animBg="1"/>
      <p:bldP spid="62" grpId="0" animBg="1"/>
      <p:bldP spid="63" grpId="0" animBg="1"/>
      <p:bldP spid="6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object 4"/>
          <p:cNvSpPr>
            <a:spLocks/>
          </p:cNvSpPr>
          <p:nvPr/>
        </p:nvSpPr>
        <p:spPr bwMode="auto">
          <a:xfrm>
            <a:off x="1390174" y="1070134"/>
            <a:ext cx="154305" cy="231458"/>
          </a:xfrm>
          <a:custGeom>
            <a:avLst/>
            <a:gdLst>
              <a:gd name="T0" fmla="*/ 64270 w 172072"/>
              <a:gd name="T1" fmla="*/ 0 h 257314"/>
              <a:gd name="T2" fmla="*/ 42935 w 172072"/>
              <a:gd name="T3" fmla="*/ 21489 h 257314"/>
              <a:gd name="T4" fmla="*/ 128578 w 172072"/>
              <a:gd name="T5" fmla="*/ 107168 h 257314"/>
              <a:gd name="T6" fmla="*/ 0 w 172072"/>
              <a:gd name="T7" fmla="*/ 235788 h 257314"/>
              <a:gd name="T8" fmla="*/ 21486 w 172072"/>
              <a:gd name="T9" fmla="*/ 257175 h 257314"/>
              <a:gd name="T10" fmla="*/ 171450 w 172072"/>
              <a:gd name="T11" fmla="*/ 107168 h 257314"/>
              <a:gd name="T12" fmla="*/ 64270 w 172072"/>
              <a:gd name="T13" fmla="*/ 0 h 25731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2072"/>
              <a:gd name="T22" fmla="*/ 0 h 257314"/>
              <a:gd name="T23" fmla="*/ 172072 w 172072"/>
              <a:gd name="T24" fmla="*/ 257314 h 25731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2072" h="257314">
                <a:moveTo>
                  <a:pt x="64503" y="0"/>
                </a:moveTo>
                <a:lnTo>
                  <a:pt x="43091" y="21501"/>
                </a:lnTo>
                <a:lnTo>
                  <a:pt x="129044" y="107226"/>
                </a:lnTo>
                <a:lnTo>
                  <a:pt x="0" y="235915"/>
                </a:lnTo>
                <a:lnTo>
                  <a:pt x="21564" y="257314"/>
                </a:lnTo>
                <a:lnTo>
                  <a:pt x="172072" y="107226"/>
                </a:lnTo>
                <a:lnTo>
                  <a:pt x="64503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s-PE"/>
          </a:p>
        </p:txBody>
      </p:sp>
      <p:sp>
        <p:nvSpPr>
          <p:cNvPr id="16388" name="object 5"/>
          <p:cNvSpPr>
            <a:spLocks/>
          </p:cNvSpPr>
          <p:nvPr/>
        </p:nvSpPr>
        <p:spPr bwMode="auto">
          <a:xfrm>
            <a:off x="888683" y="1065848"/>
            <a:ext cx="168593" cy="191453"/>
          </a:xfrm>
          <a:custGeom>
            <a:avLst/>
            <a:gdLst>
              <a:gd name="T0" fmla="*/ 103359 w 187667"/>
              <a:gd name="T1" fmla="*/ 0 h 212460"/>
              <a:gd name="T2" fmla="*/ 64621 w 187667"/>
              <a:gd name="T3" fmla="*/ 2096 h 212460"/>
              <a:gd name="T4" fmla="*/ 0 w 187667"/>
              <a:gd name="T5" fmla="*/ 209076 h 212460"/>
              <a:gd name="T6" fmla="*/ 9782 w 187667"/>
              <a:gd name="T7" fmla="*/ 210351 h 212460"/>
              <a:gd name="T8" fmla="*/ 21159 w 187667"/>
              <a:gd name="T9" fmla="*/ 211430 h 212460"/>
              <a:gd name="T10" fmla="*/ 34088 w 187667"/>
              <a:gd name="T11" fmla="*/ 212243 h 212460"/>
              <a:gd name="T12" fmla="*/ 48523 w 187667"/>
              <a:gd name="T13" fmla="*/ 212725 h 212460"/>
              <a:gd name="T14" fmla="*/ 73582 w 187667"/>
              <a:gd name="T15" fmla="*/ 211935 h 212460"/>
              <a:gd name="T16" fmla="*/ 113948 w 187667"/>
              <a:gd name="T17" fmla="*/ 205957 h 212460"/>
              <a:gd name="T18" fmla="*/ 153186 w 187667"/>
              <a:gd name="T19" fmla="*/ 188547 h 212460"/>
              <a:gd name="T20" fmla="*/ 164233 w 187667"/>
              <a:gd name="T21" fmla="*/ 177528 h 212460"/>
              <a:gd name="T22" fmla="*/ 61748 w 187667"/>
              <a:gd name="T23" fmla="*/ 177528 h 212460"/>
              <a:gd name="T24" fmla="*/ 56108 w 187667"/>
              <a:gd name="T25" fmla="*/ 176867 h 212460"/>
              <a:gd name="T26" fmla="*/ 69329 w 187667"/>
              <a:gd name="T27" fmla="*/ 117332 h 212460"/>
              <a:gd name="T28" fmla="*/ 166948 w 187667"/>
              <a:gd name="T29" fmla="*/ 117332 h 212460"/>
              <a:gd name="T30" fmla="*/ 165839 w 187667"/>
              <a:gd name="T31" fmla="*/ 115263 h 212460"/>
              <a:gd name="T32" fmla="*/ 156017 w 187667"/>
              <a:gd name="T33" fmla="*/ 106390 h 212460"/>
              <a:gd name="T34" fmla="*/ 144794 w 187667"/>
              <a:gd name="T35" fmla="*/ 101340 h 212460"/>
              <a:gd name="T36" fmla="*/ 153865 w 187667"/>
              <a:gd name="T37" fmla="*/ 97123 h 212460"/>
              <a:gd name="T38" fmla="*/ 164451 w 187667"/>
              <a:gd name="T39" fmla="*/ 90422 h 212460"/>
              <a:gd name="T40" fmla="*/ 170935 w 187667"/>
              <a:gd name="T41" fmla="*/ 84575 h 212460"/>
              <a:gd name="T42" fmla="*/ 76783 w 187667"/>
              <a:gd name="T43" fmla="*/ 84575 h 212460"/>
              <a:gd name="T44" fmla="*/ 87381 w 187667"/>
              <a:gd name="T45" fmla="*/ 35849 h 212460"/>
              <a:gd name="T46" fmla="*/ 91019 w 187667"/>
              <a:gd name="T47" fmla="*/ 35175 h 212460"/>
              <a:gd name="T48" fmla="*/ 99754 w 187667"/>
              <a:gd name="T49" fmla="*/ 34602 h 212460"/>
              <a:gd name="T50" fmla="*/ 183403 w 187667"/>
              <a:gd name="T51" fmla="*/ 34602 h 212460"/>
              <a:gd name="T52" fmla="*/ 181249 w 187667"/>
              <a:gd name="T53" fmla="*/ 29130 h 212460"/>
              <a:gd name="T54" fmla="*/ 136439 w 187667"/>
              <a:gd name="T55" fmla="*/ 2090 h 212460"/>
              <a:gd name="T56" fmla="*/ 119675 w 187667"/>
              <a:gd name="T57" fmla="*/ 2 h 212460"/>
              <a:gd name="T58" fmla="*/ 103359 w 187667"/>
              <a:gd name="T59" fmla="*/ 0 h 212460"/>
              <a:gd name="T60" fmla="*/ 166948 w 187667"/>
              <a:gd name="T61" fmla="*/ 117332 h 212460"/>
              <a:gd name="T62" fmla="*/ 84947 w 187667"/>
              <a:gd name="T63" fmla="*/ 117332 h 212460"/>
              <a:gd name="T64" fmla="*/ 101134 w 187667"/>
              <a:gd name="T65" fmla="*/ 118700 h 212460"/>
              <a:gd name="T66" fmla="*/ 114218 w 187667"/>
              <a:gd name="T67" fmla="*/ 123400 h 212460"/>
              <a:gd name="T68" fmla="*/ 122675 w 187667"/>
              <a:gd name="T69" fmla="*/ 132327 h 212460"/>
              <a:gd name="T70" fmla="*/ 121278 w 187667"/>
              <a:gd name="T71" fmla="*/ 149476 h 212460"/>
              <a:gd name="T72" fmla="*/ 115499 w 187667"/>
              <a:gd name="T73" fmla="*/ 161944 h 212460"/>
              <a:gd name="T74" fmla="*/ 106229 w 187667"/>
              <a:gd name="T75" fmla="*/ 170339 h 212460"/>
              <a:gd name="T76" fmla="*/ 94356 w 187667"/>
              <a:gd name="T77" fmla="*/ 175273 h 212460"/>
              <a:gd name="T78" fmla="*/ 80769 w 187667"/>
              <a:gd name="T79" fmla="*/ 177357 h 212460"/>
              <a:gd name="T80" fmla="*/ 68011 w 187667"/>
              <a:gd name="T81" fmla="*/ 177528 h 212460"/>
              <a:gd name="T82" fmla="*/ 164233 w 187667"/>
              <a:gd name="T83" fmla="*/ 177528 h 212460"/>
              <a:gd name="T84" fmla="*/ 175447 w 187667"/>
              <a:gd name="T85" fmla="*/ 145675 h 212460"/>
              <a:gd name="T86" fmla="*/ 172803 w 187667"/>
              <a:gd name="T87" fmla="*/ 128259 h 212460"/>
              <a:gd name="T88" fmla="*/ 166948 w 187667"/>
              <a:gd name="T89" fmla="*/ 117332 h 212460"/>
              <a:gd name="T90" fmla="*/ 183403 w 187667"/>
              <a:gd name="T91" fmla="*/ 34602 h 212460"/>
              <a:gd name="T92" fmla="*/ 108083 w 187667"/>
              <a:gd name="T93" fmla="*/ 34602 h 212460"/>
              <a:gd name="T94" fmla="*/ 124248 w 187667"/>
              <a:gd name="T95" fmla="*/ 36872 h 212460"/>
              <a:gd name="T96" fmla="*/ 135044 w 187667"/>
              <a:gd name="T97" fmla="*/ 43985 h 212460"/>
              <a:gd name="T98" fmla="*/ 120253 w 187667"/>
              <a:gd name="T99" fmla="*/ 79246 h 212460"/>
              <a:gd name="T100" fmla="*/ 76783 w 187667"/>
              <a:gd name="T101" fmla="*/ 84575 h 212460"/>
              <a:gd name="T102" fmla="*/ 170935 w 187667"/>
              <a:gd name="T103" fmla="*/ 84575 h 212460"/>
              <a:gd name="T104" fmla="*/ 174754 w 187667"/>
              <a:gd name="T105" fmla="*/ 81134 h 212460"/>
              <a:gd name="T106" fmla="*/ 182978 w 187667"/>
              <a:gd name="T107" fmla="*/ 69157 h 212460"/>
              <a:gd name="T108" fmla="*/ 187325 w 187667"/>
              <a:gd name="T109" fmla="*/ 54391 h 212460"/>
              <a:gd name="T110" fmla="*/ 185825 w 187667"/>
              <a:gd name="T111" fmla="*/ 40751 h 212460"/>
              <a:gd name="T112" fmla="*/ 183403 w 187667"/>
              <a:gd name="T113" fmla="*/ 34602 h 2124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87667"/>
              <a:gd name="T172" fmla="*/ 0 h 212460"/>
              <a:gd name="T173" fmla="*/ 187667 w 187667"/>
              <a:gd name="T174" fmla="*/ 212460 h 2124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87667" h="212460">
                <a:moveTo>
                  <a:pt x="103548" y="0"/>
                </a:moveTo>
                <a:lnTo>
                  <a:pt x="64739" y="2093"/>
                </a:lnTo>
                <a:lnTo>
                  <a:pt x="0" y="208816"/>
                </a:lnTo>
                <a:lnTo>
                  <a:pt x="9800" y="210089"/>
                </a:lnTo>
                <a:lnTo>
                  <a:pt x="21198" y="211167"/>
                </a:lnTo>
                <a:lnTo>
                  <a:pt x="34150" y="211979"/>
                </a:lnTo>
                <a:lnTo>
                  <a:pt x="48612" y="212460"/>
                </a:lnTo>
                <a:lnTo>
                  <a:pt x="73716" y="211671"/>
                </a:lnTo>
                <a:lnTo>
                  <a:pt x="114156" y="205700"/>
                </a:lnTo>
                <a:lnTo>
                  <a:pt x="153466" y="188312"/>
                </a:lnTo>
                <a:lnTo>
                  <a:pt x="164533" y="177307"/>
                </a:lnTo>
                <a:lnTo>
                  <a:pt x="61861" y="177307"/>
                </a:lnTo>
                <a:lnTo>
                  <a:pt x="56210" y="176647"/>
                </a:lnTo>
                <a:lnTo>
                  <a:pt x="69456" y="117186"/>
                </a:lnTo>
                <a:lnTo>
                  <a:pt x="167253" y="117186"/>
                </a:lnTo>
                <a:lnTo>
                  <a:pt x="166142" y="115119"/>
                </a:lnTo>
                <a:lnTo>
                  <a:pt x="156302" y="106257"/>
                </a:lnTo>
                <a:lnTo>
                  <a:pt x="145058" y="101214"/>
                </a:lnTo>
                <a:lnTo>
                  <a:pt x="154146" y="97002"/>
                </a:lnTo>
                <a:lnTo>
                  <a:pt x="164751" y="90309"/>
                </a:lnTo>
                <a:lnTo>
                  <a:pt x="171247" y="84470"/>
                </a:lnTo>
                <a:lnTo>
                  <a:pt x="76923" y="84470"/>
                </a:lnTo>
                <a:lnTo>
                  <a:pt x="87541" y="35804"/>
                </a:lnTo>
                <a:lnTo>
                  <a:pt x="91185" y="35131"/>
                </a:lnTo>
                <a:lnTo>
                  <a:pt x="99936" y="34559"/>
                </a:lnTo>
                <a:lnTo>
                  <a:pt x="183738" y="34559"/>
                </a:lnTo>
                <a:lnTo>
                  <a:pt x="181580" y="29094"/>
                </a:lnTo>
                <a:lnTo>
                  <a:pt x="136688" y="2087"/>
                </a:lnTo>
                <a:lnTo>
                  <a:pt x="119893" y="2"/>
                </a:lnTo>
                <a:lnTo>
                  <a:pt x="103548" y="0"/>
                </a:lnTo>
                <a:close/>
              </a:path>
              <a:path w="187667" h="212460">
                <a:moveTo>
                  <a:pt x="167253" y="117186"/>
                </a:moveTo>
                <a:lnTo>
                  <a:pt x="85102" y="117186"/>
                </a:lnTo>
                <a:lnTo>
                  <a:pt x="101319" y="118552"/>
                </a:lnTo>
                <a:lnTo>
                  <a:pt x="114427" y="123246"/>
                </a:lnTo>
                <a:lnTo>
                  <a:pt x="122899" y="132162"/>
                </a:lnTo>
                <a:lnTo>
                  <a:pt x="121499" y="149290"/>
                </a:lnTo>
                <a:lnTo>
                  <a:pt x="115710" y="161742"/>
                </a:lnTo>
                <a:lnTo>
                  <a:pt x="106423" y="170127"/>
                </a:lnTo>
                <a:lnTo>
                  <a:pt x="94528" y="175055"/>
                </a:lnTo>
                <a:lnTo>
                  <a:pt x="80916" y="177136"/>
                </a:lnTo>
                <a:lnTo>
                  <a:pt x="68135" y="177307"/>
                </a:lnTo>
                <a:lnTo>
                  <a:pt x="164533" y="177307"/>
                </a:lnTo>
                <a:lnTo>
                  <a:pt x="175767" y="145494"/>
                </a:lnTo>
                <a:lnTo>
                  <a:pt x="173118" y="128099"/>
                </a:lnTo>
                <a:lnTo>
                  <a:pt x="167253" y="117186"/>
                </a:lnTo>
                <a:close/>
              </a:path>
              <a:path w="187667" h="212460">
                <a:moveTo>
                  <a:pt x="183738" y="34559"/>
                </a:moveTo>
                <a:lnTo>
                  <a:pt x="108280" y="34559"/>
                </a:lnTo>
                <a:lnTo>
                  <a:pt x="124475" y="36826"/>
                </a:lnTo>
                <a:lnTo>
                  <a:pt x="135291" y="43930"/>
                </a:lnTo>
                <a:lnTo>
                  <a:pt x="120473" y="79147"/>
                </a:lnTo>
                <a:lnTo>
                  <a:pt x="76923" y="84470"/>
                </a:lnTo>
                <a:lnTo>
                  <a:pt x="171247" y="84470"/>
                </a:lnTo>
                <a:lnTo>
                  <a:pt x="175073" y="81033"/>
                </a:lnTo>
                <a:lnTo>
                  <a:pt x="183312" y="69071"/>
                </a:lnTo>
                <a:lnTo>
                  <a:pt x="187667" y="54323"/>
                </a:lnTo>
                <a:lnTo>
                  <a:pt x="186164" y="40700"/>
                </a:lnTo>
                <a:lnTo>
                  <a:pt x="183738" y="3455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s-PE"/>
          </a:p>
        </p:txBody>
      </p:sp>
      <p:sp>
        <p:nvSpPr>
          <p:cNvPr id="16389" name="object 6"/>
          <p:cNvSpPr>
            <a:spLocks/>
          </p:cNvSpPr>
          <p:nvPr/>
        </p:nvSpPr>
        <p:spPr bwMode="auto">
          <a:xfrm>
            <a:off x="1205865" y="1065848"/>
            <a:ext cx="168593" cy="188595"/>
          </a:xfrm>
          <a:custGeom>
            <a:avLst/>
            <a:gdLst>
              <a:gd name="T0" fmla="*/ 108856 w 188160"/>
              <a:gd name="T1" fmla="*/ 0 h 209179"/>
              <a:gd name="T2" fmla="*/ 68824 w 188160"/>
              <a:gd name="T3" fmla="*/ 1310 h 209179"/>
              <a:gd name="T4" fmla="*/ 0 w 188160"/>
              <a:gd name="T5" fmla="*/ 209550 h 209179"/>
              <a:gd name="T6" fmla="*/ 48867 w 188160"/>
              <a:gd name="T7" fmla="*/ 209550 h 209179"/>
              <a:gd name="T8" fmla="*/ 64330 w 188160"/>
              <a:gd name="T9" fmla="*/ 140416 h 209179"/>
              <a:gd name="T10" fmla="*/ 103797 w 188160"/>
              <a:gd name="T11" fmla="*/ 140416 h 209179"/>
              <a:gd name="T12" fmla="*/ 151258 w 188160"/>
              <a:gd name="T13" fmla="*/ 123655 h 209179"/>
              <a:gd name="T14" fmla="*/ 171194 w 188160"/>
              <a:gd name="T15" fmla="*/ 104868 h 209179"/>
              <a:gd name="T16" fmla="*/ 82495 w 188160"/>
              <a:gd name="T17" fmla="*/ 104868 h 209179"/>
              <a:gd name="T18" fmla="*/ 73533 w 188160"/>
              <a:gd name="T19" fmla="*/ 103962 h 209179"/>
              <a:gd name="T20" fmla="*/ 87266 w 188160"/>
              <a:gd name="T21" fmla="*/ 36154 h 209179"/>
              <a:gd name="T22" fmla="*/ 91198 w 188160"/>
              <a:gd name="T23" fmla="*/ 35557 h 209179"/>
              <a:gd name="T24" fmla="*/ 98127 w 188160"/>
              <a:gd name="T25" fmla="*/ 35009 h 209179"/>
              <a:gd name="T26" fmla="*/ 182182 w 188160"/>
              <a:gd name="T27" fmla="*/ 35009 h 209179"/>
              <a:gd name="T28" fmla="*/ 176805 w 188160"/>
              <a:gd name="T29" fmla="*/ 25286 h 209179"/>
              <a:gd name="T30" fmla="*/ 168395 w 188160"/>
              <a:gd name="T31" fmla="*/ 16458 h 209179"/>
              <a:gd name="T32" fmla="*/ 157448 w 188160"/>
              <a:gd name="T33" fmla="*/ 9516 h 209179"/>
              <a:gd name="T34" fmla="*/ 143911 w 188160"/>
              <a:gd name="T35" fmla="*/ 4458 h 209179"/>
              <a:gd name="T36" fmla="*/ 127731 w 188160"/>
              <a:gd name="T37" fmla="*/ 1286 h 209179"/>
              <a:gd name="T38" fmla="*/ 108856 w 188160"/>
              <a:gd name="T39" fmla="*/ 0 h 209179"/>
              <a:gd name="T40" fmla="*/ 103797 w 188160"/>
              <a:gd name="T41" fmla="*/ 140416 h 209179"/>
              <a:gd name="T42" fmla="*/ 64330 w 188160"/>
              <a:gd name="T43" fmla="*/ 140416 h 209179"/>
              <a:gd name="T44" fmla="*/ 69236 w 188160"/>
              <a:gd name="T45" fmla="*/ 140797 h 209179"/>
              <a:gd name="T46" fmla="*/ 76051 w 188160"/>
              <a:gd name="T47" fmla="*/ 141663 h 209179"/>
              <a:gd name="T48" fmla="*/ 83953 w 188160"/>
              <a:gd name="T49" fmla="*/ 141663 h 209179"/>
              <a:gd name="T50" fmla="*/ 103797 w 188160"/>
              <a:gd name="T51" fmla="*/ 140416 h 209179"/>
              <a:gd name="T52" fmla="*/ 182182 w 188160"/>
              <a:gd name="T53" fmla="*/ 35009 h 209179"/>
              <a:gd name="T54" fmla="*/ 107243 w 188160"/>
              <a:gd name="T55" fmla="*/ 35009 h 209179"/>
              <a:gd name="T56" fmla="*/ 122116 w 188160"/>
              <a:gd name="T57" fmla="*/ 36723 h 209179"/>
              <a:gd name="T58" fmla="*/ 133504 w 188160"/>
              <a:gd name="T59" fmla="*/ 43067 h 209179"/>
              <a:gd name="T60" fmla="*/ 139481 w 188160"/>
              <a:gd name="T61" fmla="*/ 55776 h 209179"/>
              <a:gd name="T62" fmla="*/ 138042 w 188160"/>
              <a:gd name="T63" fmla="*/ 70304 h 209179"/>
              <a:gd name="T64" fmla="*/ 133266 w 188160"/>
              <a:gd name="T65" fmla="*/ 82965 h 209179"/>
              <a:gd name="T66" fmla="*/ 125217 w 188160"/>
              <a:gd name="T67" fmla="*/ 93247 h 209179"/>
              <a:gd name="T68" fmla="*/ 113956 w 188160"/>
              <a:gd name="T69" fmla="*/ 100643 h 209179"/>
              <a:gd name="T70" fmla="*/ 99545 w 188160"/>
              <a:gd name="T71" fmla="*/ 104643 h 209179"/>
              <a:gd name="T72" fmla="*/ 82495 w 188160"/>
              <a:gd name="T73" fmla="*/ 104868 h 209179"/>
              <a:gd name="T74" fmla="*/ 171194 w 188160"/>
              <a:gd name="T75" fmla="*/ 104868 h 209179"/>
              <a:gd name="T76" fmla="*/ 177753 w 188160"/>
              <a:gd name="T77" fmla="*/ 94834 h 209179"/>
              <a:gd name="T78" fmla="*/ 182663 w 188160"/>
              <a:gd name="T79" fmla="*/ 84121 h 209179"/>
              <a:gd name="T80" fmla="*/ 185813 w 188160"/>
              <a:gd name="T81" fmla="*/ 73421 h 209179"/>
              <a:gd name="T82" fmla="*/ 187325 w 188160"/>
              <a:gd name="T83" fmla="*/ 63074 h 209179"/>
              <a:gd name="T84" fmla="*/ 186218 w 188160"/>
              <a:gd name="T85" fmla="*/ 48594 h 209179"/>
              <a:gd name="T86" fmla="*/ 182728 w 188160"/>
              <a:gd name="T87" fmla="*/ 35998 h 209179"/>
              <a:gd name="T88" fmla="*/ 182182 w 188160"/>
              <a:gd name="T89" fmla="*/ 35009 h 209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88160"/>
              <a:gd name="T136" fmla="*/ 0 h 209179"/>
              <a:gd name="T137" fmla="*/ 188160 w 188160"/>
              <a:gd name="T138" fmla="*/ 209179 h 209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88160" h="209179">
                <a:moveTo>
                  <a:pt x="109341" y="0"/>
                </a:moveTo>
                <a:lnTo>
                  <a:pt x="69131" y="1308"/>
                </a:lnTo>
                <a:lnTo>
                  <a:pt x="0" y="209179"/>
                </a:lnTo>
                <a:lnTo>
                  <a:pt x="49085" y="209179"/>
                </a:lnTo>
                <a:lnTo>
                  <a:pt x="64617" y="140167"/>
                </a:lnTo>
                <a:lnTo>
                  <a:pt x="104260" y="140167"/>
                </a:lnTo>
                <a:lnTo>
                  <a:pt x="151932" y="123436"/>
                </a:lnTo>
                <a:lnTo>
                  <a:pt x="171957" y="104682"/>
                </a:lnTo>
                <a:lnTo>
                  <a:pt x="82863" y="104682"/>
                </a:lnTo>
                <a:lnTo>
                  <a:pt x="73861" y="103778"/>
                </a:lnTo>
                <a:lnTo>
                  <a:pt x="87655" y="36090"/>
                </a:lnTo>
                <a:lnTo>
                  <a:pt x="91605" y="35494"/>
                </a:lnTo>
                <a:lnTo>
                  <a:pt x="98564" y="34947"/>
                </a:lnTo>
                <a:lnTo>
                  <a:pt x="182994" y="34947"/>
                </a:lnTo>
                <a:lnTo>
                  <a:pt x="177593" y="25241"/>
                </a:lnTo>
                <a:lnTo>
                  <a:pt x="169146" y="16429"/>
                </a:lnTo>
                <a:lnTo>
                  <a:pt x="158150" y="9499"/>
                </a:lnTo>
                <a:lnTo>
                  <a:pt x="144552" y="4450"/>
                </a:lnTo>
                <a:lnTo>
                  <a:pt x="128300" y="1284"/>
                </a:lnTo>
                <a:lnTo>
                  <a:pt x="109341" y="0"/>
                </a:lnTo>
                <a:close/>
              </a:path>
              <a:path w="188160" h="209179">
                <a:moveTo>
                  <a:pt x="104260" y="140167"/>
                </a:moveTo>
                <a:lnTo>
                  <a:pt x="64617" y="140167"/>
                </a:lnTo>
                <a:lnTo>
                  <a:pt x="69545" y="140548"/>
                </a:lnTo>
                <a:lnTo>
                  <a:pt x="76390" y="141412"/>
                </a:lnTo>
                <a:lnTo>
                  <a:pt x="84327" y="141412"/>
                </a:lnTo>
                <a:lnTo>
                  <a:pt x="104260" y="140167"/>
                </a:lnTo>
                <a:close/>
              </a:path>
              <a:path w="188160" h="209179">
                <a:moveTo>
                  <a:pt x="182994" y="34947"/>
                </a:moveTo>
                <a:lnTo>
                  <a:pt x="107721" y="34947"/>
                </a:lnTo>
                <a:lnTo>
                  <a:pt x="122660" y="36658"/>
                </a:lnTo>
                <a:lnTo>
                  <a:pt x="134099" y="42991"/>
                </a:lnTo>
                <a:lnTo>
                  <a:pt x="140103" y="55677"/>
                </a:lnTo>
                <a:lnTo>
                  <a:pt x="138657" y="70180"/>
                </a:lnTo>
                <a:lnTo>
                  <a:pt x="133860" y="82818"/>
                </a:lnTo>
                <a:lnTo>
                  <a:pt x="125775" y="93082"/>
                </a:lnTo>
                <a:lnTo>
                  <a:pt x="114464" y="100465"/>
                </a:lnTo>
                <a:lnTo>
                  <a:pt x="99989" y="104458"/>
                </a:lnTo>
                <a:lnTo>
                  <a:pt x="82863" y="104682"/>
                </a:lnTo>
                <a:lnTo>
                  <a:pt x="171957" y="104682"/>
                </a:lnTo>
                <a:lnTo>
                  <a:pt x="178545" y="94666"/>
                </a:lnTo>
                <a:lnTo>
                  <a:pt x="183477" y="83972"/>
                </a:lnTo>
                <a:lnTo>
                  <a:pt x="186641" y="73291"/>
                </a:lnTo>
                <a:lnTo>
                  <a:pt x="188160" y="62962"/>
                </a:lnTo>
                <a:lnTo>
                  <a:pt x="187048" y="48508"/>
                </a:lnTo>
                <a:lnTo>
                  <a:pt x="183543" y="35934"/>
                </a:lnTo>
                <a:lnTo>
                  <a:pt x="182994" y="34947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s-PE"/>
          </a:p>
        </p:txBody>
      </p:sp>
      <p:sp>
        <p:nvSpPr>
          <p:cNvPr id="16391" name="object 8"/>
          <p:cNvSpPr>
            <a:spLocks/>
          </p:cNvSpPr>
          <p:nvPr/>
        </p:nvSpPr>
        <p:spPr bwMode="auto">
          <a:xfrm>
            <a:off x="695802" y="1100138"/>
            <a:ext cx="125730" cy="172879"/>
          </a:xfrm>
          <a:custGeom>
            <a:avLst/>
            <a:gdLst>
              <a:gd name="T0" fmla="*/ 64455 w 139776"/>
              <a:gd name="T1" fmla="*/ 0 h 193128"/>
              <a:gd name="T2" fmla="*/ 42864 w 139776"/>
              <a:gd name="T3" fmla="*/ 21334 h 193128"/>
              <a:gd name="T4" fmla="*/ 96835 w 139776"/>
              <a:gd name="T5" fmla="*/ 74653 h 193128"/>
              <a:gd name="T6" fmla="*/ 0 w 139776"/>
              <a:gd name="T7" fmla="*/ 170691 h 193128"/>
              <a:gd name="T8" fmla="*/ 21463 w 139776"/>
              <a:gd name="T9" fmla="*/ 192088 h 193128"/>
              <a:gd name="T10" fmla="*/ 139700 w 139776"/>
              <a:gd name="T11" fmla="*/ 74653 h 193128"/>
              <a:gd name="T12" fmla="*/ 64455 w 139776"/>
              <a:gd name="T13" fmla="*/ 0 h 193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9776"/>
              <a:gd name="T22" fmla="*/ 0 h 193128"/>
              <a:gd name="T23" fmla="*/ 139776 w 139776"/>
              <a:gd name="T24" fmla="*/ 193128 h 193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9776" h="193128">
                <a:moveTo>
                  <a:pt x="64490" y="0"/>
                </a:moveTo>
                <a:lnTo>
                  <a:pt x="42887" y="21450"/>
                </a:lnTo>
                <a:lnTo>
                  <a:pt x="96888" y="75057"/>
                </a:lnTo>
                <a:lnTo>
                  <a:pt x="0" y="171615"/>
                </a:lnTo>
                <a:lnTo>
                  <a:pt x="21475" y="193128"/>
                </a:lnTo>
                <a:lnTo>
                  <a:pt x="139776" y="75057"/>
                </a:lnTo>
                <a:lnTo>
                  <a:pt x="6449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s-PE"/>
          </a:p>
        </p:txBody>
      </p:sp>
      <p:sp>
        <p:nvSpPr>
          <p:cNvPr id="16393" name="object 10"/>
          <p:cNvSpPr>
            <a:spLocks/>
          </p:cNvSpPr>
          <p:nvPr/>
        </p:nvSpPr>
        <p:spPr bwMode="auto">
          <a:xfrm>
            <a:off x="1067277" y="1065848"/>
            <a:ext cx="162878" cy="191453"/>
          </a:xfrm>
          <a:custGeom>
            <a:avLst/>
            <a:gdLst>
              <a:gd name="T0" fmla="*/ 119366 w 180562"/>
              <a:gd name="T1" fmla="*/ 0 h 213112"/>
              <a:gd name="T2" fmla="*/ 72424 w 180562"/>
              <a:gd name="T3" fmla="*/ 8468 h 213112"/>
              <a:gd name="T4" fmla="*/ 37122 w 180562"/>
              <a:gd name="T5" fmla="*/ 31172 h 213112"/>
              <a:gd name="T6" fmla="*/ 13456 w 180562"/>
              <a:gd name="T7" fmla="*/ 64001 h 213112"/>
              <a:gd name="T8" fmla="*/ 1425 w 180562"/>
              <a:gd name="T9" fmla="*/ 102841 h 213112"/>
              <a:gd name="T10" fmla="*/ 0 w 180562"/>
              <a:gd name="T11" fmla="*/ 116413 h 213112"/>
              <a:gd name="T12" fmla="*/ 1137 w 180562"/>
              <a:gd name="T13" fmla="*/ 136392 h 213112"/>
              <a:gd name="T14" fmla="*/ 17129 w 180562"/>
              <a:gd name="T15" fmla="*/ 180627 h 213112"/>
              <a:gd name="T16" fmla="*/ 47066 w 180562"/>
              <a:gd name="T17" fmla="*/ 204645 h 213112"/>
              <a:gd name="T18" fmla="*/ 84615 w 180562"/>
              <a:gd name="T19" fmla="*/ 212725 h 213112"/>
              <a:gd name="T20" fmla="*/ 101728 w 180562"/>
              <a:gd name="T21" fmla="*/ 212076 h 213112"/>
              <a:gd name="T22" fmla="*/ 115891 w 180562"/>
              <a:gd name="T23" fmla="*/ 210173 h 213112"/>
              <a:gd name="T24" fmla="*/ 127403 w 180562"/>
              <a:gd name="T25" fmla="*/ 207283 h 213112"/>
              <a:gd name="T26" fmla="*/ 136559 w 180562"/>
              <a:gd name="T27" fmla="*/ 203679 h 213112"/>
              <a:gd name="T28" fmla="*/ 145080 w 180562"/>
              <a:gd name="T29" fmla="*/ 173719 h 213112"/>
              <a:gd name="T30" fmla="*/ 112083 w 180562"/>
              <a:gd name="T31" fmla="*/ 173719 h 213112"/>
              <a:gd name="T32" fmla="*/ 94073 w 180562"/>
              <a:gd name="T33" fmla="*/ 172399 h 213112"/>
              <a:gd name="T34" fmla="*/ 59664 w 180562"/>
              <a:gd name="T35" fmla="*/ 151696 h 213112"/>
              <a:gd name="T36" fmla="*/ 52043 w 180562"/>
              <a:gd name="T37" fmla="*/ 122010 h 213112"/>
              <a:gd name="T38" fmla="*/ 52943 w 180562"/>
              <a:gd name="T39" fmla="*/ 109880 h 213112"/>
              <a:gd name="T40" fmla="*/ 66910 w 180562"/>
              <a:gd name="T41" fmla="*/ 71772 h 213112"/>
              <a:gd name="T42" fmla="*/ 98983 w 180562"/>
              <a:gd name="T43" fmla="*/ 44364 h 213112"/>
              <a:gd name="T44" fmla="*/ 113967 w 180562"/>
              <a:gd name="T45" fmla="*/ 40555 h 213112"/>
              <a:gd name="T46" fmla="*/ 169047 w 180562"/>
              <a:gd name="T47" fmla="*/ 40555 h 213112"/>
              <a:gd name="T48" fmla="*/ 180975 w 180562"/>
              <a:gd name="T49" fmla="*/ 15638 h 213112"/>
              <a:gd name="T50" fmla="*/ 170771 w 180562"/>
              <a:gd name="T51" fmla="*/ 10806 h 213112"/>
              <a:gd name="T52" fmla="*/ 159054 w 180562"/>
              <a:gd name="T53" fmla="*/ 6618 h 213112"/>
              <a:gd name="T54" fmla="*/ 146279 w 180562"/>
              <a:gd name="T55" fmla="*/ 3281 h 213112"/>
              <a:gd name="T56" fmla="*/ 132898 w 180562"/>
              <a:gd name="T57" fmla="*/ 1005 h 213112"/>
              <a:gd name="T58" fmla="*/ 119366 w 180562"/>
              <a:gd name="T59" fmla="*/ 0 h 213112"/>
              <a:gd name="T60" fmla="*/ 149598 w 180562"/>
              <a:gd name="T61" fmla="*/ 157835 h 213112"/>
              <a:gd name="T62" fmla="*/ 135628 w 180562"/>
              <a:gd name="T63" fmla="*/ 166506 h 213112"/>
              <a:gd name="T64" fmla="*/ 123252 w 180562"/>
              <a:gd name="T65" fmla="*/ 171478 h 213112"/>
              <a:gd name="T66" fmla="*/ 112083 w 180562"/>
              <a:gd name="T67" fmla="*/ 173719 h 213112"/>
              <a:gd name="T68" fmla="*/ 145080 w 180562"/>
              <a:gd name="T69" fmla="*/ 173719 h 213112"/>
              <a:gd name="T70" fmla="*/ 149598 w 180562"/>
              <a:gd name="T71" fmla="*/ 157835 h 213112"/>
              <a:gd name="T72" fmla="*/ 169047 w 180562"/>
              <a:gd name="T73" fmla="*/ 40555 h 213112"/>
              <a:gd name="T74" fmla="*/ 113967 w 180562"/>
              <a:gd name="T75" fmla="*/ 40555 h 213112"/>
              <a:gd name="T76" fmla="*/ 128715 w 180562"/>
              <a:gd name="T77" fmla="*/ 40904 h 213112"/>
              <a:gd name="T78" fmla="*/ 142094 w 180562"/>
              <a:gd name="T79" fmla="*/ 42719 h 213112"/>
              <a:gd name="T80" fmla="*/ 153968 w 180562"/>
              <a:gd name="T81" fmla="*/ 45985 h 213112"/>
              <a:gd name="T82" fmla="*/ 164198 w 180562"/>
              <a:gd name="T83" fmla="*/ 50683 h 213112"/>
              <a:gd name="T84" fmla="*/ 169047 w 180562"/>
              <a:gd name="T85" fmla="*/ 40555 h 213112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80562"/>
              <a:gd name="T130" fmla="*/ 0 h 213112"/>
              <a:gd name="T131" fmla="*/ 180562 w 180562"/>
              <a:gd name="T132" fmla="*/ 213112 h 213112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80562" h="213112">
                <a:moveTo>
                  <a:pt x="119094" y="0"/>
                </a:moveTo>
                <a:lnTo>
                  <a:pt x="72259" y="8483"/>
                </a:lnTo>
                <a:lnTo>
                  <a:pt x="37037" y="31229"/>
                </a:lnTo>
                <a:lnTo>
                  <a:pt x="13425" y="64117"/>
                </a:lnTo>
                <a:lnTo>
                  <a:pt x="1422" y="103028"/>
                </a:lnTo>
                <a:lnTo>
                  <a:pt x="0" y="116625"/>
                </a:lnTo>
                <a:lnTo>
                  <a:pt x="1134" y="136640"/>
                </a:lnTo>
                <a:lnTo>
                  <a:pt x="17090" y="180956"/>
                </a:lnTo>
                <a:lnTo>
                  <a:pt x="46959" y="205017"/>
                </a:lnTo>
                <a:lnTo>
                  <a:pt x="84422" y="213112"/>
                </a:lnTo>
                <a:lnTo>
                  <a:pt x="101496" y="212462"/>
                </a:lnTo>
                <a:lnTo>
                  <a:pt x="115627" y="210555"/>
                </a:lnTo>
                <a:lnTo>
                  <a:pt x="127112" y="207660"/>
                </a:lnTo>
                <a:lnTo>
                  <a:pt x="136247" y="204050"/>
                </a:lnTo>
                <a:lnTo>
                  <a:pt x="144749" y="174035"/>
                </a:lnTo>
                <a:lnTo>
                  <a:pt x="111827" y="174035"/>
                </a:lnTo>
                <a:lnTo>
                  <a:pt x="93858" y="172713"/>
                </a:lnTo>
                <a:lnTo>
                  <a:pt x="59528" y="151972"/>
                </a:lnTo>
                <a:lnTo>
                  <a:pt x="51924" y="122232"/>
                </a:lnTo>
                <a:lnTo>
                  <a:pt x="52822" y="110080"/>
                </a:lnTo>
                <a:lnTo>
                  <a:pt x="66757" y="71903"/>
                </a:lnTo>
                <a:lnTo>
                  <a:pt x="98757" y="44445"/>
                </a:lnTo>
                <a:lnTo>
                  <a:pt x="113707" y="40629"/>
                </a:lnTo>
                <a:lnTo>
                  <a:pt x="168661" y="40629"/>
                </a:lnTo>
                <a:lnTo>
                  <a:pt x="180562" y="15666"/>
                </a:lnTo>
                <a:lnTo>
                  <a:pt x="170381" y="10826"/>
                </a:lnTo>
                <a:lnTo>
                  <a:pt x="158691" y="6630"/>
                </a:lnTo>
                <a:lnTo>
                  <a:pt x="145945" y="3287"/>
                </a:lnTo>
                <a:lnTo>
                  <a:pt x="132595" y="1007"/>
                </a:lnTo>
                <a:lnTo>
                  <a:pt x="119094" y="0"/>
                </a:lnTo>
                <a:close/>
              </a:path>
              <a:path w="180562" h="213112">
                <a:moveTo>
                  <a:pt x="149257" y="158122"/>
                </a:moveTo>
                <a:lnTo>
                  <a:pt x="135318" y="166809"/>
                </a:lnTo>
                <a:lnTo>
                  <a:pt x="122971" y="171790"/>
                </a:lnTo>
                <a:lnTo>
                  <a:pt x="111827" y="174035"/>
                </a:lnTo>
                <a:lnTo>
                  <a:pt x="144749" y="174035"/>
                </a:lnTo>
                <a:lnTo>
                  <a:pt x="149257" y="158122"/>
                </a:lnTo>
                <a:close/>
              </a:path>
              <a:path w="180562" h="213112">
                <a:moveTo>
                  <a:pt x="168661" y="40629"/>
                </a:moveTo>
                <a:lnTo>
                  <a:pt x="113707" y="40629"/>
                </a:lnTo>
                <a:lnTo>
                  <a:pt x="128421" y="40978"/>
                </a:lnTo>
                <a:lnTo>
                  <a:pt x="141770" y="42797"/>
                </a:lnTo>
                <a:lnTo>
                  <a:pt x="153617" y="46069"/>
                </a:lnTo>
                <a:lnTo>
                  <a:pt x="163823" y="50775"/>
                </a:lnTo>
                <a:lnTo>
                  <a:pt x="168661" y="4062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s-PE"/>
          </a:p>
        </p:txBody>
      </p:sp>
      <p:sp>
        <p:nvSpPr>
          <p:cNvPr id="16395" name="object 12"/>
          <p:cNvSpPr txBox="1">
            <a:spLocks noChangeArrowheads="1"/>
          </p:cNvSpPr>
          <p:nvPr/>
        </p:nvSpPr>
        <p:spPr bwMode="auto">
          <a:xfrm>
            <a:off x="1979712" y="914400"/>
            <a:ext cx="5112569" cy="426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1430" algn="ctr"/>
            <a:r>
              <a:rPr lang="es-PE" sz="2800" b="1" dirty="0" smtClean="0">
                <a:solidFill>
                  <a:srgbClr val="000066"/>
                </a:solidFill>
                <a:latin typeface="Calibri" pitchFamily="34" charset="0"/>
                <a:ea typeface="Formata"/>
                <a:cs typeface="Formata"/>
              </a:rPr>
              <a:t>CONCLUSIONES</a:t>
            </a:r>
            <a:endParaRPr lang="es-PE" sz="2800" b="1" dirty="0">
              <a:latin typeface="Calibri" pitchFamily="34" charset="0"/>
              <a:ea typeface="Formata"/>
              <a:cs typeface="Formata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39552" y="1556792"/>
            <a:ext cx="7964369" cy="4752528"/>
          </a:xfrm>
          <a:prstGeom prst="rect">
            <a:avLst/>
          </a:prstGeom>
          <a:noFill/>
        </p:spPr>
        <p:txBody>
          <a:bodyPr lIns="82296" tIns="41148" rIns="82296" bIns="41148"/>
          <a:lstStyle/>
          <a:p>
            <a:pPr marL="257175" indent="-257175" algn="just">
              <a:spcBef>
                <a:spcPts val="540"/>
              </a:spcBef>
              <a:spcAft>
                <a:spcPts val="540"/>
              </a:spcAft>
              <a:buClr>
                <a:schemeClr val="tx2">
                  <a:lumMod val="50000"/>
                </a:schemeClr>
              </a:buClr>
              <a:buSzPct val="150000"/>
              <a:buFont typeface="Arial" pitchFamily="34" charset="0"/>
              <a:buChar char="•"/>
              <a:defRPr/>
            </a:pPr>
            <a:r>
              <a:rPr lang="es-PE" dirty="0">
                <a:solidFill>
                  <a:schemeClr val="tx2">
                    <a:lumMod val="50000"/>
                  </a:schemeClr>
                </a:solidFill>
                <a:latin typeface="Formata"/>
              </a:rPr>
              <a:t>El mecanismo de </a:t>
            </a:r>
            <a:r>
              <a:rPr lang="es-PE" dirty="0" err="1">
                <a:solidFill>
                  <a:schemeClr val="tx2">
                    <a:lumMod val="50000"/>
                  </a:schemeClr>
                </a:solidFill>
                <a:latin typeface="Formata"/>
              </a:rPr>
              <a:t>OxI</a:t>
            </a:r>
            <a:r>
              <a:rPr lang="es-PE" dirty="0">
                <a:solidFill>
                  <a:schemeClr val="tx2">
                    <a:lumMod val="50000"/>
                  </a:schemeClr>
                </a:solidFill>
                <a:latin typeface="Formata"/>
              </a:rPr>
              <a:t>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permite establecer </a:t>
            </a:r>
            <a:r>
              <a:rPr lang="es-PE" dirty="0">
                <a:solidFill>
                  <a:schemeClr val="tx2">
                    <a:lumMod val="50000"/>
                  </a:schemeClr>
                </a:solidFill>
                <a:latin typeface="Formata"/>
              </a:rPr>
              <a:t>alianzas público-privadas que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contribuyen </a:t>
            </a:r>
            <a:r>
              <a:rPr lang="es-PE" dirty="0">
                <a:solidFill>
                  <a:schemeClr val="tx2">
                    <a:lumMod val="50000"/>
                  </a:schemeClr>
                </a:solidFill>
                <a:latin typeface="Formata"/>
              </a:rPr>
              <a:t>a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cerrar la brecha </a:t>
            </a:r>
            <a:r>
              <a:rPr lang="es-PE" dirty="0">
                <a:solidFill>
                  <a:schemeClr val="tx2">
                    <a:lumMod val="50000"/>
                  </a:schemeClr>
                </a:solidFill>
                <a:latin typeface="Formata"/>
              </a:rPr>
              <a:t>de infraestructura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existente </a:t>
            </a:r>
            <a:r>
              <a:rPr lang="es-PE" dirty="0">
                <a:solidFill>
                  <a:schemeClr val="tx2">
                    <a:lumMod val="50000"/>
                  </a:schemeClr>
                </a:solidFill>
                <a:latin typeface="Formata"/>
              </a:rPr>
              <a:t>en el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país, incluidos sectores sociales como la salud y la educación.</a:t>
            </a:r>
          </a:p>
          <a:p>
            <a:pPr marL="257175" indent="-257175" algn="just">
              <a:spcBef>
                <a:spcPts val="540"/>
              </a:spcBef>
              <a:spcAft>
                <a:spcPts val="540"/>
              </a:spcAft>
              <a:buClr>
                <a:schemeClr val="tx2">
                  <a:lumMod val="50000"/>
                </a:schemeClr>
              </a:buClr>
              <a:buSzPct val="150000"/>
              <a:defRPr/>
            </a:pPr>
            <a:endParaRPr lang="es-PE" dirty="0">
              <a:solidFill>
                <a:schemeClr val="tx2">
                  <a:lumMod val="50000"/>
                </a:schemeClr>
              </a:solidFill>
              <a:latin typeface="Formata"/>
            </a:endParaRPr>
          </a:p>
          <a:p>
            <a:pPr marL="257175" indent="-257175" algn="just">
              <a:spcBef>
                <a:spcPts val="540"/>
              </a:spcBef>
              <a:spcAft>
                <a:spcPts val="540"/>
              </a:spcAft>
              <a:buClr>
                <a:schemeClr val="tx2">
                  <a:lumMod val="50000"/>
                </a:schemeClr>
              </a:buClr>
              <a:buSzPct val="150000"/>
              <a:buFont typeface="Arial" pitchFamily="34" charset="0"/>
              <a:buChar char="•"/>
              <a:defRPr/>
            </a:pPr>
            <a:r>
              <a:rPr lang="es-PE" dirty="0" err="1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OxI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 a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yuda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a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establecer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 </a:t>
            </a:r>
            <a:r>
              <a:rPr lang="es-PE" dirty="0">
                <a:solidFill>
                  <a:schemeClr val="tx2">
                    <a:lumMod val="50000"/>
                  </a:schemeClr>
                </a:solidFill>
                <a:latin typeface="Formata"/>
              </a:rPr>
              <a:t>y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mejorar las relaciones entre las empresas involucradas y las comunidades con sus autoridades, construyendo confianza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y reputación al contribuir a general valor compartido.</a:t>
            </a:r>
            <a:endParaRPr lang="es-PE" dirty="0" smtClean="0">
              <a:solidFill>
                <a:schemeClr val="tx2">
                  <a:lumMod val="50000"/>
                </a:schemeClr>
              </a:solidFill>
              <a:latin typeface="Formata"/>
            </a:endParaRPr>
          </a:p>
          <a:p>
            <a:pPr marL="257175" indent="-257175" algn="just">
              <a:spcBef>
                <a:spcPts val="540"/>
              </a:spcBef>
              <a:spcAft>
                <a:spcPts val="540"/>
              </a:spcAft>
              <a:buClr>
                <a:schemeClr val="tx2">
                  <a:lumMod val="50000"/>
                </a:schemeClr>
              </a:buClr>
              <a:buSzPct val="150000"/>
              <a:defRPr/>
            </a:pPr>
            <a:endParaRPr lang="es-PE" dirty="0">
              <a:solidFill>
                <a:schemeClr val="tx2">
                  <a:lumMod val="50000"/>
                </a:schemeClr>
              </a:solidFill>
              <a:latin typeface="Formata"/>
            </a:endParaRPr>
          </a:p>
          <a:p>
            <a:pPr marL="257175" indent="-257175" algn="just">
              <a:spcBef>
                <a:spcPts val="540"/>
              </a:spcBef>
              <a:spcAft>
                <a:spcPts val="540"/>
              </a:spcAft>
              <a:buClr>
                <a:schemeClr val="tx2">
                  <a:lumMod val="50000"/>
                </a:schemeClr>
              </a:buClr>
              <a:buSzPct val="150000"/>
              <a:buFont typeface="Arial" pitchFamily="34" charset="0"/>
              <a:buChar char="•"/>
              <a:defRPr/>
            </a:pPr>
            <a:r>
              <a:rPr lang="es-PE" dirty="0">
                <a:solidFill>
                  <a:schemeClr val="tx2">
                    <a:lumMod val="50000"/>
                  </a:schemeClr>
                </a:solidFill>
                <a:latin typeface="Formata"/>
              </a:rPr>
              <a:t>L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a </a:t>
            </a:r>
            <a:r>
              <a:rPr lang="es-PE" dirty="0">
                <a:solidFill>
                  <a:schemeClr val="tx2">
                    <a:lumMod val="50000"/>
                  </a:schemeClr>
                </a:solidFill>
                <a:latin typeface="Formata"/>
              </a:rPr>
              <a:t>confianza generada entre los actores públicos y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privados involucrados contribuye a su vez al éxito del proceso.</a:t>
            </a:r>
          </a:p>
          <a:p>
            <a:pPr marL="257175" indent="-257175" algn="just">
              <a:spcBef>
                <a:spcPts val="540"/>
              </a:spcBef>
              <a:spcAft>
                <a:spcPts val="540"/>
              </a:spcAft>
              <a:buClr>
                <a:schemeClr val="tx2">
                  <a:lumMod val="50000"/>
                </a:schemeClr>
              </a:buClr>
              <a:buSzPct val="150000"/>
              <a:defRPr/>
            </a:pPr>
            <a:endParaRPr lang="es-PE" dirty="0" smtClean="0">
              <a:solidFill>
                <a:schemeClr val="tx2">
                  <a:lumMod val="50000"/>
                </a:schemeClr>
              </a:solidFill>
              <a:latin typeface="Formata"/>
            </a:endParaRPr>
          </a:p>
          <a:p>
            <a:pPr marL="257175" indent="-257175" algn="just">
              <a:spcBef>
                <a:spcPts val="540"/>
              </a:spcBef>
              <a:spcAft>
                <a:spcPts val="540"/>
              </a:spcAft>
              <a:buClr>
                <a:schemeClr val="tx2">
                  <a:lumMod val="50000"/>
                </a:schemeClr>
              </a:buClr>
              <a:buSzPct val="150000"/>
              <a:buFont typeface="Arial" pitchFamily="34" charset="0"/>
              <a:buChar char="•"/>
              <a:defRPr/>
            </a:pP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Se requiere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innovar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el mecanismo de financiamiento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para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cerrar la brecha de infraestructura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educativa y de salud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en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menor tiempo,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contribuyendo a mejorar la calidad de los servicios </a:t>
            </a:r>
            <a:r>
              <a:rPr lang="es-PE" dirty="0" smtClean="0">
                <a:solidFill>
                  <a:schemeClr val="tx2">
                    <a:lumMod val="50000"/>
                  </a:schemeClr>
                </a:solidFill>
                <a:latin typeface="Formata"/>
              </a:rPr>
              <a:t>y la competitividad del país.</a:t>
            </a:r>
            <a:endParaRPr lang="es-PE" dirty="0">
              <a:solidFill>
                <a:schemeClr val="tx2">
                  <a:lumMod val="50000"/>
                </a:schemeClr>
              </a:solidFill>
              <a:latin typeface="Formata"/>
            </a:endParaRPr>
          </a:p>
        </p:txBody>
      </p:sp>
      <p:pic>
        <p:nvPicPr>
          <p:cNvPr id="14" name="13 Imagen" descr="http://scs.com.pe/wp-content/uploads/2014/10/noticia62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555776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08912" cy="2234679"/>
          </a:xfrm>
        </p:spPr>
        <p:txBody>
          <a:bodyPr>
            <a:noAutofit/>
          </a:bodyPr>
          <a:lstStyle/>
          <a:p>
            <a:r>
              <a:rPr lang="es-PE" sz="3200" b="1" dirty="0" smtClean="0">
                <a:solidFill>
                  <a:schemeClr val="tx2"/>
                </a:solidFill>
              </a:rPr>
              <a:t>¡MUCHAS GRACIAS!</a:t>
            </a:r>
            <a:r>
              <a:rPr lang="es-PE" sz="3200" dirty="0" smtClean="0"/>
              <a:t/>
            </a:r>
            <a:br>
              <a:rPr lang="es-PE" sz="3200" dirty="0" smtClean="0"/>
            </a:br>
            <a:endParaRPr lang="es-PE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4294967295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lIns="82296" tIns="41148" rIns="82296" bIns="41148">
            <a:normAutofit/>
          </a:bodyPr>
          <a:lstStyle/>
          <a:p>
            <a:pPr algn="ctr">
              <a:buNone/>
            </a:pPr>
            <a:r>
              <a:rPr lang="es-PE" sz="2500" dirty="0"/>
              <a:t>José Nicanor Gonzales </a:t>
            </a:r>
            <a:r>
              <a:rPr lang="es-PE" sz="2500" dirty="0" smtClean="0"/>
              <a:t>Quijano</a:t>
            </a:r>
          </a:p>
          <a:p>
            <a:pPr algn="ctr">
              <a:buNone/>
            </a:pPr>
            <a:r>
              <a:rPr lang="es-PE" sz="2500" dirty="0" smtClean="0"/>
              <a:t>jgonzalesq@usil.edu.pe</a:t>
            </a:r>
            <a:endParaRPr lang="es-PE" sz="2500" dirty="0"/>
          </a:p>
          <a:p>
            <a:pPr algn="ctr">
              <a:buNone/>
            </a:pPr>
            <a:endParaRPr lang="es-PE" sz="2500" dirty="0"/>
          </a:p>
          <a:p>
            <a:pPr algn="ctr">
              <a:buNone/>
            </a:pPr>
            <a:endParaRPr lang="es-PE" sz="2500" dirty="0"/>
          </a:p>
        </p:txBody>
      </p:sp>
      <p:pic>
        <p:nvPicPr>
          <p:cNvPr id="4" name="3 Imagen" descr="http://scs.com.pe/wp-content/uploads/2014/10/noticia62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555776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576064"/>
          </a:xfrm>
        </p:spPr>
        <p:txBody>
          <a:bodyPr>
            <a:normAutofit/>
          </a:bodyPr>
          <a:lstStyle/>
          <a:p>
            <a:r>
              <a:rPr lang="es-PE" sz="2800" b="1" dirty="0" smtClean="0">
                <a:solidFill>
                  <a:schemeClr val="tx2"/>
                </a:solidFill>
              </a:rPr>
              <a:t>LOS MAYORES RETOS EN LATINO AMÉRICA</a:t>
            </a:r>
            <a:endParaRPr lang="es-PE" sz="2800" b="1" dirty="0">
              <a:solidFill>
                <a:schemeClr val="tx2"/>
              </a:solidFill>
            </a:endParaRPr>
          </a:p>
        </p:txBody>
      </p:sp>
      <p:pic>
        <p:nvPicPr>
          <p:cNvPr id="4" name="3 Marcador de contenido" descr="https://agenda.weforum.org/wp-content/uploads/141027_WEF_Data-Nuggets_Facebook_9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4691" y="1772816"/>
            <a:ext cx="6034617" cy="4353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http://scs.com.pe/wp-content/uploads/2014/10/noticia62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411760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648072"/>
          </a:xfrm>
        </p:spPr>
        <p:txBody>
          <a:bodyPr>
            <a:normAutofit/>
          </a:bodyPr>
          <a:lstStyle/>
          <a:p>
            <a:r>
              <a:rPr lang="es-PE" sz="2400" b="1" dirty="0" smtClean="0">
                <a:solidFill>
                  <a:schemeClr val="tx2"/>
                </a:solidFill>
              </a:rPr>
              <a:t>COMPETITIVIDAD EN LATINO AMÉRICA</a:t>
            </a:r>
            <a:endParaRPr lang="es-PE" sz="2400" b="1" dirty="0">
              <a:solidFill>
                <a:schemeClr val="tx2"/>
              </a:solidFill>
            </a:endParaRPr>
          </a:p>
        </p:txBody>
      </p:sp>
      <p:pic>
        <p:nvPicPr>
          <p:cNvPr id="4" name="3 Marcador de contenido" descr="https://agenda.weforum.org/wp-content/uploads/2015/09/LATAM-top-10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8646" y="1700808"/>
            <a:ext cx="4866707" cy="4425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http://scs.com.pe/wp-content/uploads/2014/10/noticia62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411760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es-PE" sz="2400" b="1" dirty="0" smtClean="0">
                <a:solidFill>
                  <a:schemeClr val="tx2"/>
                </a:solidFill>
              </a:rPr>
              <a:t>SITUACIÓN EN CUANTO A COMPETENCIAS ESTUDIANTILES</a:t>
            </a:r>
            <a:endParaRPr lang="es-PE" sz="2400" b="1" dirty="0">
              <a:solidFill>
                <a:schemeClr val="tx2"/>
              </a:solidFill>
            </a:endParaRPr>
          </a:p>
        </p:txBody>
      </p:sp>
      <p:pic>
        <p:nvPicPr>
          <p:cNvPr id="4" name="3 Marcador de contenido" descr="http://i2.cdn.turner.com/cnn/dam/assets/131203035908-final-oecd-pisa-table-story-top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772816"/>
            <a:ext cx="6096000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http://scs.com.pe/wp-content/uploads/2014/10/noticia62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411760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s-PE" sz="2400" b="1" dirty="0" smtClean="0">
                <a:solidFill>
                  <a:schemeClr val="tx2"/>
                </a:solidFill>
              </a:rPr>
              <a:t>SITUACIÓN EN CUANTO A INFRAESTRUCTURA EDUCATIVA BÁSICA </a:t>
            </a:r>
            <a:br>
              <a:rPr lang="es-PE" sz="2400" b="1" dirty="0" smtClean="0">
                <a:solidFill>
                  <a:schemeClr val="tx2"/>
                </a:solidFill>
              </a:rPr>
            </a:br>
            <a:r>
              <a:rPr lang="es-PE" sz="2400" b="1" dirty="0" smtClean="0">
                <a:solidFill>
                  <a:schemeClr val="tx2"/>
                </a:solidFill>
              </a:rPr>
              <a:t>EN EL PERÚ</a:t>
            </a:r>
            <a:endParaRPr lang="es-PE" sz="2400" b="1" dirty="0">
              <a:solidFill>
                <a:schemeClr val="tx2"/>
              </a:solidFill>
            </a:endParaRPr>
          </a:p>
        </p:txBody>
      </p:sp>
      <p:pic>
        <p:nvPicPr>
          <p:cNvPr id="4" name="3 Marcador de contenido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0087" y="1805275"/>
            <a:ext cx="6503825" cy="411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http://scs.com.pe/wp-content/uploads/2014/10/noticia62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411760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es-PE" sz="3200" b="1" dirty="0" smtClean="0">
                <a:solidFill>
                  <a:schemeClr val="tx2"/>
                </a:solidFill>
              </a:rPr>
              <a:t>LO PRESUPUESTADO PARA EL 2016</a:t>
            </a:r>
            <a:endParaRPr lang="es-PE" sz="3200" b="1" dirty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340768"/>
            <a:ext cx="8363272" cy="5517232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s-PE" sz="8000" dirty="0"/>
              <a:t>El </a:t>
            </a:r>
            <a:r>
              <a:rPr lang="es-PE" sz="8000" dirty="0" smtClean="0"/>
              <a:t>Premier </a:t>
            </a:r>
            <a:r>
              <a:rPr lang="es-PE" sz="8000" dirty="0"/>
              <a:t>Pedro </a:t>
            </a:r>
            <a:r>
              <a:rPr lang="es-PE" sz="8000" dirty="0" err="1" smtClean="0"/>
              <a:t>Cateriano</a:t>
            </a:r>
            <a:r>
              <a:rPr lang="es-PE" sz="8000" dirty="0"/>
              <a:t> </a:t>
            </a:r>
            <a:r>
              <a:rPr lang="es-PE" sz="8000" dirty="0" smtClean="0"/>
              <a:t>ha señalado </a:t>
            </a:r>
            <a:r>
              <a:rPr lang="es-PE" sz="8000" dirty="0"/>
              <a:t>que d</a:t>
            </a:r>
            <a:r>
              <a:rPr lang="es-PE" sz="8000" dirty="0" smtClean="0"/>
              <a:t>el </a:t>
            </a:r>
            <a:r>
              <a:rPr lang="es-PE" sz="8000" dirty="0"/>
              <a:t>presupuesto </a:t>
            </a:r>
            <a:r>
              <a:rPr lang="es-PE" sz="8000" dirty="0" smtClean="0"/>
              <a:t>2016 que alcanza los S/.138,490 millones, el sector </a:t>
            </a:r>
            <a:r>
              <a:rPr lang="es-PE" sz="8000" b="1" dirty="0" smtClean="0"/>
              <a:t>educación</a:t>
            </a:r>
            <a:r>
              <a:rPr lang="es-PE" sz="8000" dirty="0" smtClean="0"/>
              <a:t> </a:t>
            </a:r>
            <a:r>
              <a:rPr lang="es-PE" sz="8000" dirty="0" smtClean="0"/>
              <a:t>tend</a:t>
            </a:r>
            <a:r>
              <a:rPr lang="es-PE" sz="8000" dirty="0" smtClean="0"/>
              <a:t>rá </a:t>
            </a:r>
            <a:r>
              <a:rPr lang="es-PE" sz="8000" dirty="0" smtClean="0"/>
              <a:t>el 22% del total, alcanzando la cifra </a:t>
            </a:r>
            <a:r>
              <a:rPr lang="es-PE" sz="8000" dirty="0"/>
              <a:t>histórica de 3,85% del </a:t>
            </a:r>
            <a:r>
              <a:rPr lang="es-PE" sz="8000" dirty="0" smtClean="0"/>
              <a:t>PBI.</a:t>
            </a:r>
            <a:endParaRPr lang="es-PE" sz="8000" dirty="0"/>
          </a:p>
          <a:p>
            <a:pPr algn="just">
              <a:buNone/>
            </a:pPr>
            <a:endParaRPr lang="es-PE" sz="8000" dirty="0"/>
          </a:p>
          <a:p>
            <a:pPr algn="just"/>
            <a:r>
              <a:rPr lang="es-PE" sz="8000" dirty="0"/>
              <a:t>S</a:t>
            </a:r>
            <a:r>
              <a:rPr lang="es-PE" sz="8000" dirty="0" smtClean="0"/>
              <a:t>e </a:t>
            </a:r>
            <a:r>
              <a:rPr lang="es-PE" sz="8000" dirty="0"/>
              <a:t>trabajará en cuatro pilares: revalorizar la carrera docente, </a:t>
            </a:r>
            <a:r>
              <a:rPr lang="es-PE" sz="8000" b="1" dirty="0"/>
              <a:t>reducir la brecha en infraestructura</a:t>
            </a:r>
            <a:r>
              <a:rPr lang="es-PE" sz="8000" dirty="0"/>
              <a:t>, mejorar la calidad </a:t>
            </a:r>
            <a:r>
              <a:rPr lang="es-PE" sz="8000" dirty="0" smtClean="0"/>
              <a:t>del aprendizaje </a:t>
            </a:r>
            <a:r>
              <a:rPr lang="es-PE" sz="8000" dirty="0"/>
              <a:t>y modernizar la gestión pública</a:t>
            </a:r>
            <a:r>
              <a:rPr lang="es-PE" sz="8000" dirty="0" smtClean="0"/>
              <a:t>.</a:t>
            </a:r>
          </a:p>
          <a:p>
            <a:pPr algn="just">
              <a:buNone/>
            </a:pPr>
            <a:endParaRPr lang="es-PE" sz="8000" dirty="0"/>
          </a:p>
          <a:p>
            <a:pPr algn="just"/>
            <a:r>
              <a:rPr lang="es-PE" sz="8000" dirty="0" smtClean="0"/>
              <a:t>Se asignarán </a:t>
            </a:r>
            <a:r>
              <a:rPr lang="es-PE" sz="8000" dirty="0" smtClean="0"/>
              <a:t>S/. 903 </a:t>
            </a:r>
            <a:r>
              <a:rPr lang="es-PE" sz="8000" dirty="0" smtClean="0"/>
              <a:t>millones para el otorgamiento de becas </a:t>
            </a:r>
            <a:r>
              <a:rPr lang="es-PE" sz="8000" dirty="0" smtClean="0"/>
              <a:t>vía</a:t>
            </a:r>
            <a:r>
              <a:rPr lang="es-PE" sz="8000" dirty="0" smtClean="0"/>
              <a:t> </a:t>
            </a:r>
            <a:r>
              <a:rPr lang="es-PE" sz="8000" dirty="0" err="1" smtClean="0"/>
              <a:t>Pronabec</a:t>
            </a:r>
            <a:r>
              <a:rPr lang="es-PE" sz="8000" dirty="0" smtClean="0"/>
              <a:t>, </a:t>
            </a:r>
            <a:r>
              <a:rPr lang="es-PE" sz="8000" dirty="0" smtClean="0"/>
              <a:t>incluyendo</a:t>
            </a:r>
            <a:r>
              <a:rPr lang="es-PE" sz="8000" dirty="0" smtClean="0"/>
              <a:t> 48 mil de pregrado </a:t>
            </a:r>
            <a:r>
              <a:rPr lang="es-PE" sz="8000" dirty="0" smtClean="0"/>
              <a:t>(Beca 18 entre ellas) y </a:t>
            </a:r>
            <a:r>
              <a:rPr lang="es-PE" sz="8000" dirty="0" smtClean="0"/>
              <a:t>1000 de posgrado.</a:t>
            </a:r>
          </a:p>
          <a:p>
            <a:pPr algn="just">
              <a:buNone/>
            </a:pPr>
            <a:endParaRPr lang="es-PE" sz="8000" dirty="0" smtClean="0"/>
          </a:p>
          <a:p>
            <a:pPr algn="just"/>
            <a:r>
              <a:rPr lang="es-PE" sz="8000" dirty="0" smtClean="0"/>
              <a:t>Precisó </a:t>
            </a:r>
            <a:r>
              <a:rPr lang="es-PE" sz="8000" dirty="0"/>
              <a:t>que </a:t>
            </a:r>
            <a:r>
              <a:rPr lang="es-PE" sz="8000" b="1" dirty="0"/>
              <a:t>para el equipamiento de las instituciones educativas a nivel nacional se </a:t>
            </a:r>
            <a:r>
              <a:rPr lang="es-PE" sz="8000" b="1" dirty="0" smtClean="0"/>
              <a:t>destinarán </a:t>
            </a:r>
            <a:r>
              <a:rPr lang="es-PE" sz="8000" b="1" dirty="0"/>
              <a:t>S/. 4880 millones </a:t>
            </a:r>
            <a:r>
              <a:rPr lang="es-PE" sz="8000" dirty="0"/>
              <a:t>y S/.771 </a:t>
            </a:r>
            <a:r>
              <a:rPr lang="es-PE" sz="8000" dirty="0" smtClean="0"/>
              <a:t>millones </a:t>
            </a:r>
            <a:r>
              <a:rPr lang="es-PE" sz="8000" dirty="0" smtClean="0"/>
              <a:t>para materiales </a:t>
            </a:r>
            <a:r>
              <a:rPr lang="es-PE" sz="8000" dirty="0"/>
              <a:t>educativos para la Educación Básica Regular (EBR</a:t>
            </a:r>
            <a:r>
              <a:rPr lang="es-PE" sz="8000" dirty="0" smtClean="0"/>
              <a:t>).</a:t>
            </a:r>
          </a:p>
          <a:p>
            <a:pPr algn="just">
              <a:buNone/>
            </a:pPr>
            <a:endParaRPr lang="es-PE" sz="8000" dirty="0"/>
          </a:p>
          <a:p>
            <a:pPr algn="just"/>
            <a:r>
              <a:rPr lang="es-PE" sz="8000" dirty="0"/>
              <a:t>E</a:t>
            </a:r>
            <a:r>
              <a:rPr lang="es-PE" sz="8000" dirty="0" smtClean="0"/>
              <a:t>n </a:t>
            </a:r>
            <a:r>
              <a:rPr lang="es-PE" sz="8000" dirty="0"/>
              <a:t>el 2016 funcionarán </a:t>
            </a:r>
            <a:r>
              <a:rPr lang="es-PE" sz="8000" dirty="0"/>
              <a:t>8</a:t>
            </a:r>
            <a:r>
              <a:rPr lang="es-PE" sz="8000" dirty="0" smtClean="0"/>
              <a:t> </a:t>
            </a:r>
            <a:r>
              <a:rPr lang="es-PE" sz="8000" dirty="0"/>
              <a:t>nuevos </a:t>
            </a:r>
            <a:r>
              <a:rPr lang="es-PE" sz="8000" dirty="0" smtClean="0"/>
              <a:t>colegios </a:t>
            </a:r>
            <a:r>
              <a:rPr lang="es-PE" sz="8000" dirty="0"/>
              <a:t>de alto rendimiento (COAR</a:t>
            </a:r>
            <a:r>
              <a:rPr lang="es-PE" sz="8000" dirty="0" smtClean="0"/>
              <a:t>) </a:t>
            </a:r>
            <a:r>
              <a:rPr lang="es-PE" sz="8000" dirty="0"/>
              <a:t>que se sumarán a los 14 ya </a:t>
            </a:r>
            <a:r>
              <a:rPr lang="es-PE" sz="8000" dirty="0" smtClean="0"/>
              <a:t>existentes</a:t>
            </a:r>
            <a:r>
              <a:rPr lang="es-PE" sz="8000" dirty="0" smtClean="0"/>
              <a:t>, con</a:t>
            </a:r>
            <a:r>
              <a:rPr lang="es-PE" sz="8000" b="1" dirty="0" smtClean="0"/>
              <a:t> </a:t>
            </a:r>
            <a:r>
              <a:rPr lang="es-PE" sz="8000" b="1" dirty="0"/>
              <a:t>un presupuesto asignado de S/.213 millones.</a:t>
            </a:r>
          </a:p>
          <a:p>
            <a:endParaRPr lang="es-PE" dirty="0"/>
          </a:p>
        </p:txBody>
      </p:sp>
      <p:pic>
        <p:nvPicPr>
          <p:cNvPr id="4" name="3 Imagen" descr="http://scs.com.pe/wp-content/uploads/2014/10/noticia62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07704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9055" y="980728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es-ES" sz="2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¿CÓMO </a:t>
            </a:r>
            <a:r>
              <a:rPr lang="es-ES" sz="2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AYUDA EN ESTE ESFUERZO </a:t>
            </a:r>
            <a:r>
              <a:rPr lang="es-ES" sz="2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OBRAS POR IMPUESTOS (</a:t>
            </a:r>
            <a:r>
              <a:rPr lang="es-ES" sz="2400" b="1" dirty="0" err="1" smtClean="0">
                <a:solidFill>
                  <a:schemeClr val="tx2"/>
                </a:solidFill>
                <a:latin typeface="Calibri" panose="020F0502020204030204" pitchFamily="34" charset="0"/>
              </a:rPr>
              <a:t>OxI</a:t>
            </a:r>
            <a:r>
              <a:rPr lang="es-ES" sz="2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)?</a:t>
            </a:r>
            <a:endParaRPr lang="es-ES" sz="2400" b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7" name="7 CuadroTexto"/>
          <p:cNvSpPr txBox="1"/>
          <p:nvPr/>
        </p:nvSpPr>
        <p:spPr>
          <a:xfrm>
            <a:off x="283746" y="2648456"/>
            <a:ext cx="428010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s-PE" sz="1400" b="1" dirty="0" smtClean="0"/>
              <a:t>El sector privado</a:t>
            </a:r>
            <a:r>
              <a:rPr lang="es-PE" sz="1400" dirty="0" smtClean="0"/>
              <a:t> opta por la ejecución de un </a:t>
            </a:r>
            <a:r>
              <a:rPr lang="es-PE" sz="1400" dirty="0"/>
              <a:t>proyecto de </a:t>
            </a:r>
            <a:r>
              <a:rPr lang="es-PE" sz="1400" dirty="0" smtClean="0"/>
              <a:t>inversión pública, cuyo costo será descontado con cargo al pago de su impuesto a la renta (</a:t>
            </a:r>
            <a:r>
              <a:rPr lang="es-PE" sz="1400" b="1" dirty="0" smtClean="0"/>
              <a:t>hasta </a:t>
            </a:r>
            <a:r>
              <a:rPr lang="es-PE" sz="1400" b="1" dirty="0"/>
              <a:t>por un tope de 50</a:t>
            </a:r>
            <a:r>
              <a:rPr lang="es-PE" sz="1400" b="1" dirty="0" smtClean="0"/>
              <a:t>% del año anterior)</a:t>
            </a:r>
            <a:endParaRPr lang="es-PE" sz="1400" b="1" dirty="0"/>
          </a:p>
          <a:p>
            <a:pPr algn="just">
              <a:defRPr/>
            </a:pPr>
            <a:endParaRPr lang="es-PE" sz="1000" dirty="0">
              <a:solidFill>
                <a:srgbClr val="000066"/>
              </a:solidFill>
              <a:latin typeface="Candara" panose="020E0502030303020204" pitchFamily="34" charset="0"/>
              <a:cs typeface="Calibri" pitchFamily="34" charset="0"/>
            </a:endParaRPr>
          </a:p>
        </p:txBody>
      </p:sp>
      <p:sp>
        <p:nvSpPr>
          <p:cNvPr id="10" name="7 CuadroTexto"/>
          <p:cNvSpPr txBox="1"/>
          <p:nvPr/>
        </p:nvSpPr>
        <p:spPr>
          <a:xfrm>
            <a:off x="4729163" y="2604112"/>
            <a:ext cx="42475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s-PE" sz="1400" b="1" dirty="0" smtClean="0"/>
              <a:t>Para el sector público</a:t>
            </a:r>
            <a:r>
              <a:rPr lang="es-PE" sz="1400" dirty="0" smtClean="0"/>
              <a:t> representa un contrato de préstamo a futuro</a:t>
            </a:r>
            <a:r>
              <a:rPr lang="es-PE" sz="1400" dirty="0"/>
              <a:t> </a:t>
            </a:r>
            <a:r>
              <a:rPr lang="es-PE" sz="1400" dirty="0" smtClean="0"/>
              <a:t>que se empezará a pagar después de concluida la obra </a:t>
            </a:r>
            <a:r>
              <a:rPr lang="es-PE" sz="1400" dirty="0"/>
              <a:t>(</a:t>
            </a:r>
            <a:r>
              <a:rPr lang="es-PE" sz="1400" dirty="0" smtClean="0"/>
              <a:t>hasta por 10 años sin intereses) con cargo a sus recursos determinados del canon, sobre-canon, renta de aduanas y participaciones. </a:t>
            </a:r>
            <a:endParaRPr lang="es-PE" sz="1400" b="1" dirty="0"/>
          </a:p>
          <a:p>
            <a:pPr algn="just">
              <a:defRPr/>
            </a:pPr>
            <a:endParaRPr lang="es-PE" sz="1000" dirty="0">
              <a:solidFill>
                <a:srgbClr val="000066"/>
              </a:solidFill>
              <a:latin typeface="Candara" panose="020E0502030303020204" pitchFamily="34" charset="0"/>
              <a:cs typeface="Calibri" pitchFamily="34" charset="0"/>
            </a:endParaRPr>
          </a:p>
        </p:txBody>
      </p:sp>
      <p:sp>
        <p:nvSpPr>
          <p:cNvPr id="11" name="7 CuadroTexto"/>
          <p:cNvSpPr txBox="1"/>
          <p:nvPr/>
        </p:nvSpPr>
        <p:spPr>
          <a:xfrm>
            <a:off x="706229" y="1484784"/>
            <a:ext cx="77152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§"/>
              <a:defRPr/>
            </a:pPr>
            <a:r>
              <a:rPr lang="es-PE" sz="1400" dirty="0" smtClean="0"/>
              <a:t>Permite acelerar la inversión pública en gobiernos </a:t>
            </a:r>
            <a:r>
              <a:rPr lang="es-PE" sz="1400" dirty="0" err="1" smtClean="0"/>
              <a:t>subnacionales</a:t>
            </a:r>
            <a:r>
              <a:rPr lang="es-PE" sz="1400" dirty="0" smtClean="0"/>
              <a:t> (GSN), con cargo a sus recursos determinados de canon, sobre-canon, renta de aduanas y participaciones. 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  <a:defRPr/>
            </a:pPr>
            <a:r>
              <a:rPr lang="es-PE" sz="1400" dirty="0" smtClean="0"/>
              <a:t>Representa una oportunidad para desarrollar proyectos de infraestructura de alto impacto para las comunidades en el interior del país.</a:t>
            </a:r>
            <a:endParaRPr lang="es-PE" sz="1000" dirty="0">
              <a:latin typeface="Candara" panose="020E0502030303020204" pitchFamily="34" charset="0"/>
              <a:cs typeface="Calibri" pitchFamily="34" charset="0"/>
            </a:endParaRPr>
          </a:p>
        </p:txBody>
      </p:sp>
      <p:sp>
        <p:nvSpPr>
          <p:cNvPr id="12" name="7 CuadroTexto"/>
          <p:cNvSpPr txBox="1"/>
          <p:nvPr/>
        </p:nvSpPr>
        <p:spPr>
          <a:xfrm>
            <a:off x="283746" y="5241825"/>
            <a:ext cx="407394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ü"/>
              <a:defRPr/>
            </a:pPr>
            <a:r>
              <a:rPr lang="es-PE" sz="1400" dirty="0" smtClean="0"/>
              <a:t>Enfocado en proyectos de impacto</a:t>
            </a:r>
            <a:r>
              <a:rPr lang="es-PE" sz="1400" dirty="0"/>
              <a:t> </a:t>
            </a:r>
            <a:r>
              <a:rPr lang="es-PE" sz="1400" dirty="0" smtClean="0"/>
              <a:t>buscando garantizar la calidad y el éxito en la calidad de la obra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  <a:defRPr/>
            </a:pPr>
            <a:endParaRPr lang="es-PE" sz="1000" dirty="0">
              <a:solidFill>
                <a:srgbClr val="000066"/>
              </a:solidFill>
              <a:latin typeface="Candara" panose="020E0502030303020204" pitchFamily="34" charset="0"/>
              <a:cs typeface="Calibri" pitchFamily="34" charset="0"/>
            </a:endParaRPr>
          </a:p>
        </p:txBody>
      </p:sp>
      <p:sp>
        <p:nvSpPr>
          <p:cNvPr id="13" name="7 CuadroTexto"/>
          <p:cNvSpPr txBox="1"/>
          <p:nvPr/>
        </p:nvSpPr>
        <p:spPr>
          <a:xfrm>
            <a:off x="4966167" y="5241825"/>
            <a:ext cx="392631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ü"/>
              <a:defRPr/>
            </a:pPr>
            <a:r>
              <a:rPr lang="es-PE" sz="1400" dirty="0" smtClean="0"/>
              <a:t>Incrementa sustancialmente capacidad de ejecución</a:t>
            </a:r>
            <a:r>
              <a:rPr lang="es-PE" sz="1400" dirty="0"/>
              <a:t> </a:t>
            </a:r>
            <a:r>
              <a:rPr lang="es-PE" sz="1400" dirty="0" smtClean="0"/>
              <a:t>al disponer de montos mayores a  lo asignado en el presupuesto de inversión anual. 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  <a:defRPr/>
            </a:pPr>
            <a:endParaRPr lang="es-PE" sz="1000" dirty="0">
              <a:solidFill>
                <a:srgbClr val="000066"/>
              </a:solidFill>
              <a:latin typeface="Candara" panose="020E0502030303020204" pitchFamily="34" charset="0"/>
              <a:cs typeface="Calibri" pitchFamily="34" charset="0"/>
            </a:endParaRPr>
          </a:p>
        </p:txBody>
      </p:sp>
      <p:sp>
        <p:nvSpPr>
          <p:cNvPr id="3" name="Flecha abajo 2"/>
          <p:cNvSpPr/>
          <p:nvPr/>
        </p:nvSpPr>
        <p:spPr>
          <a:xfrm>
            <a:off x="2225746" y="4489284"/>
            <a:ext cx="457200" cy="546760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14" name="Flecha abajo 13"/>
          <p:cNvSpPr/>
          <p:nvPr/>
        </p:nvSpPr>
        <p:spPr>
          <a:xfrm>
            <a:off x="6742858" y="4531880"/>
            <a:ext cx="457200" cy="546760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cxnSp>
        <p:nvCxnSpPr>
          <p:cNvPr id="15" name="Conector recto 14"/>
          <p:cNvCxnSpPr/>
          <p:nvPr/>
        </p:nvCxnSpPr>
        <p:spPr>
          <a:xfrm>
            <a:off x="4635292" y="2397367"/>
            <a:ext cx="8146" cy="4193935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15 Imagen" descr="http://scs.com.pe/wp-content/uploads/2014/10/noticia62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411760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6403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285750" y="1844824"/>
            <a:ext cx="8572500" cy="400108"/>
          </a:xfrm>
          <a:prstGeom prst="rect">
            <a:avLst/>
          </a:prstGeom>
          <a:noFill/>
        </p:spPr>
        <p:txBody>
          <a:bodyPr wrap="square" lIns="91439" tIns="45719" rIns="91439" bIns="45719">
            <a:spAutoFit/>
          </a:bodyPr>
          <a:lstStyle/>
          <a:p>
            <a:pPr algn="ctr">
              <a:defRPr/>
            </a:pPr>
            <a:r>
              <a:rPr lang="es-ES" sz="2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s-ES" sz="2000" b="1" i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MILLONES DE S/.</a:t>
            </a:r>
          </a:p>
        </p:txBody>
      </p:sp>
      <p:graphicFrame>
        <p:nvGraphicFramePr>
          <p:cNvPr id="6" name="1 Gráfico"/>
          <p:cNvGraphicFramePr/>
          <p:nvPr/>
        </p:nvGraphicFramePr>
        <p:xfrm>
          <a:off x="309530" y="2276872"/>
          <a:ext cx="8548750" cy="3652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500063" y="5857875"/>
            <a:ext cx="4286250" cy="461663"/>
          </a:xfrm>
          <a:prstGeom prst="rect">
            <a:avLst/>
          </a:prstGeom>
          <a:noFill/>
        </p:spPr>
        <p:txBody>
          <a:bodyPr lIns="91439" tIns="45719" rIns="91439" bIns="45719">
            <a:spAutoFit/>
          </a:bodyPr>
          <a:lstStyle/>
          <a:p>
            <a:pPr>
              <a:defRPr/>
            </a:pPr>
            <a:r>
              <a:rPr lang="es-ES" sz="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Fuente: Agencia de la Promoción de la Inversión Privada – Perú. PROINVERSION </a:t>
            </a:r>
          </a:p>
          <a:p>
            <a:pPr>
              <a:defRPr/>
            </a:pPr>
            <a:r>
              <a:rPr lang="es-ES" sz="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Elaboración: CCIA – Departamento de Estudios Económicos</a:t>
            </a:r>
          </a:p>
          <a:p>
            <a:pPr>
              <a:defRPr/>
            </a:pPr>
            <a:r>
              <a:rPr lang="es-ES" sz="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Información al 31 de diciembre de 2014</a:t>
            </a:r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s-ES" sz="31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RANKING REGIONAL DE </a:t>
            </a:r>
            <a:r>
              <a:rPr lang="es-ES" sz="31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OxI</a:t>
            </a:r>
            <a:r>
              <a:rPr lang="es-ES" sz="31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" sz="31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31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MONTO DE INVERSIÓN 2009 - 2014 </a:t>
            </a:r>
            <a:r>
              <a:rPr lang="es-ES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PE" dirty="0">
              <a:solidFill>
                <a:schemeClr val="tx2"/>
              </a:solidFill>
            </a:endParaRPr>
          </a:p>
        </p:txBody>
      </p:sp>
      <p:pic>
        <p:nvPicPr>
          <p:cNvPr id="9" name="8 Imagen" descr="http://scs.com.pe/wp-content/uploads/2014/10/noticia62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67744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576064"/>
          </a:xfrm>
        </p:spPr>
        <p:txBody>
          <a:bodyPr>
            <a:noAutofit/>
          </a:bodyPr>
          <a:lstStyle/>
          <a:p>
            <a:r>
              <a:rPr lang="es-PE" sz="3200" b="1" dirty="0" err="1" smtClean="0">
                <a:solidFill>
                  <a:schemeClr val="tx2"/>
                </a:solidFill>
              </a:rPr>
              <a:t>OxI</a:t>
            </a:r>
            <a:r>
              <a:rPr lang="es-PE" sz="3200" b="1" dirty="0" smtClean="0">
                <a:solidFill>
                  <a:schemeClr val="tx2"/>
                </a:solidFill>
              </a:rPr>
              <a:t> EN EL SECTOR EDUCACIÓN</a:t>
            </a:r>
            <a:endParaRPr lang="es-PE" sz="3200" b="1" dirty="0">
              <a:solidFill>
                <a:schemeClr val="tx2"/>
              </a:solidFill>
            </a:endParaRPr>
          </a:p>
        </p:txBody>
      </p:sp>
      <p:pic>
        <p:nvPicPr>
          <p:cNvPr id="4" name="3 Marcador de contenido"/>
          <p:cNvPicPr>
            <a:picLocks noGrp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1988840"/>
            <a:ext cx="4896544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http://scs.com.pe/wp-content/uploads/2014/10/noticia629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267744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526</Words>
  <Application>Microsoft Office PowerPoint</Application>
  <PresentationFormat>Presentación en pantalla (4:3)</PresentationFormat>
  <Paragraphs>66</Paragraphs>
  <Slides>13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“EDUCACIÓN: UN RETO PARA LA EXCELENCIA” </vt:lpstr>
      <vt:lpstr>LOS MAYORES RETOS EN LATINO AMÉRICA</vt:lpstr>
      <vt:lpstr>COMPETITIVIDAD EN LATINO AMÉRICA</vt:lpstr>
      <vt:lpstr>SITUACIÓN EN CUANTO A COMPETENCIAS ESTUDIANTILES</vt:lpstr>
      <vt:lpstr>SITUACIÓN EN CUANTO A INFRAESTRUCTURA EDUCATIVA BÁSICA  EN EL PERÚ</vt:lpstr>
      <vt:lpstr>LO PRESUPUESTADO PARA EL 2016</vt:lpstr>
      <vt:lpstr>¿CÓMO AYUDA EN ESTE ESFUERZO OBRAS POR IMPUESTOS (OxI)?</vt:lpstr>
      <vt:lpstr>RANKING REGIONAL DE OxI POR MONTO DE INVERSIÓN 2009 - 2014  </vt:lpstr>
      <vt:lpstr>OxI EN EL SECTOR EDUCACIÓN</vt:lpstr>
      <vt:lpstr>CARTERA OxI DEL MINEDU</vt:lpstr>
      <vt:lpstr>PROPUESTA DE FINANCIAMIENTO PARA GOBIERNOS SUBNACIONALES (GSN)  VÍA BONOS DE INFRAESTRUCTURA DE CAPACITACIÓN TECNOLÓGICA (INCATEC)</vt:lpstr>
      <vt:lpstr>Presentación de PowerPoint</vt:lpstr>
      <vt:lpstr>¡MUCHAS GRACIAS!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“EDUCACIÓN: UN RETO PARA LA EXCELENCIA”</dc:title>
  <dc:creator>A.R.C. SAC</dc:creator>
  <cp:lastModifiedBy>Jose Gonzales Quijano</cp:lastModifiedBy>
  <cp:revision>18</cp:revision>
  <dcterms:created xsi:type="dcterms:W3CDTF">2015-11-29T13:19:28Z</dcterms:created>
  <dcterms:modified xsi:type="dcterms:W3CDTF">2015-11-30T15:20:42Z</dcterms:modified>
</cp:coreProperties>
</file>